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74" r:id="rId2"/>
  </p:sldMasterIdLst>
  <p:notesMasterIdLst>
    <p:notesMasterId r:id="rId33"/>
  </p:notesMasterIdLst>
  <p:sldIdLst>
    <p:sldId id="256" r:id="rId3"/>
    <p:sldId id="257" r:id="rId4"/>
    <p:sldId id="273" r:id="rId5"/>
    <p:sldId id="258" r:id="rId6"/>
    <p:sldId id="259" r:id="rId7"/>
    <p:sldId id="260" r:id="rId8"/>
    <p:sldId id="267" r:id="rId9"/>
    <p:sldId id="268" r:id="rId10"/>
    <p:sldId id="266" r:id="rId11"/>
    <p:sldId id="274" r:id="rId12"/>
    <p:sldId id="269" r:id="rId13"/>
    <p:sldId id="270" r:id="rId14"/>
    <p:sldId id="272" r:id="rId15"/>
    <p:sldId id="271" r:id="rId16"/>
    <p:sldId id="275" r:id="rId17"/>
    <p:sldId id="261" r:id="rId18"/>
    <p:sldId id="276" r:id="rId19"/>
    <p:sldId id="280" r:id="rId20"/>
    <p:sldId id="285" r:id="rId21"/>
    <p:sldId id="286" r:id="rId22"/>
    <p:sldId id="278" r:id="rId23"/>
    <p:sldId id="262" r:id="rId24"/>
    <p:sldId id="277" r:id="rId25"/>
    <p:sldId id="281" r:id="rId26"/>
    <p:sldId id="282" r:id="rId27"/>
    <p:sldId id="283" r:id="rId28"/>
    <p:sldId id="284" r:id="rId29"/>
    <p:sldId id="263" r:id="rId30"/>
    <p:sldId id="265" r:id="rId31"/>
    <p:sldId id="264" r:id="rId3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BFC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snapToObjects="1">
      <p:cViewPr varScale="1">
        <p:scale>
          <a:sx n="89" d="100"/>
          <a:sy n="89" d="100"/>
        </p:scale>
        <p:origin x="477" y="36"/>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s>
</file>

<file path=ppt/media/image1.png>
</file>

<file path=ppt/media/image10.png>
</file>

<file path=ppt/media/image2.png>
</file>

<file path=ppt/media/image3.jp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E6B0DA-C1EB-4B3F-B0DF-B1A091A9C3F6}" type="datetimeFigureOut">
              <a:rPr lang="en-AU" smtClean="0"/>
              <a:t>3/11/2016</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299E14-A234-476D-9FDE-CC9A890E7258}" type="slidenum">
              <a:rPr lang="en-AU" smtClean="0"/>
              <a:t>‹#›</a:t>
            </a:fld>
            <a:endParaRPr lang="en-AU"/>
          </a:p>
        </p:txBody>
      </p:sp>
    </p:spTree>
    <p:extLst>
      <p:ext uri="{BB962C8B-B14F-4D97-AF65-F5344CB8AC3E}">
        <p14:creationId xmlns:p14="http://schemas.microsoft.com/office/powerpoint/2010/main" val="40731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microsoft.com/accessibility"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kern="1200" dirty="0">
                <a:solidFill>
                  <a:schemeClr val="tx1"/>
                </a:solidFill>
                <a:effectLst/>
                <a:latin typeface="Segoe UI Light" pitchFamily="34" charset="0"/>
                <a:ea typeface="+mn-ea"/>
                <a:cs typeface="+mn-cs"/>
              </a:rPr>
              <a:t>Suggested Prompt 1: </a:t>
            </a:r>
            <a:r>
              <a:rPr lang="en-US" sz="900" kern="1200" dirty="0">
                <a:solidFill>
                  <a:schemeClr val="tx1"/>
                </a:solidFill>
                <a:effectLst/>
                <a:latin typeface="Segoe UI Light" pitchFamily="34" charset="0"/>
                <a:ea typeface="+mn-ea"/>
                <a:cs typeface="+mn-cs"/>
              </a:rPr>
              <a:t>As part of our commitment to be transparent, accountable, and inclusive with regards to accessibility, Microsoft has launched an </a:t>
            </a:r>
            <a:r>
              <a:rPr lang="en-US" sz="900" b="1" kern="1200" dirty="0">
                <a:solidFill>
                  <a:schemeClr val="tx1"/>
                </a:solidFill>
                <a:effectLst/>
                <a:latin typeface="Segoe UI Light" pitchFamily="34" charset="0"/>
                <a:ea typeface="+mn-ea"/>
                <a:cs typeface="+mn-cs"/>
              </a:rPr>
              <a:t>accessibility web portal</a:t>
            </a:r>
            <a:r>
              <a:rPr lang="en-US" sz="900" kern="1200" dirty="0">
                <a:solidFill>
                  <a:schemeClr val="tx1"/>
                </a:solidFill>
                <a:effectLst/>
                <a:latin typeface="Segoe UI Light" pitchFamily="34" charset="0"/>
                <a:ea typeface="+mn-ea"/>
                <a:cs typeface="+mn-cs"/>
              </a:rPr>
              <a:t> at </a:t>
            </a:r>
            <a:r>
              <a:rPr lang="en-US" sz="900" u="sng" kern="1200" dirty="0">
                <a:solidFill>
                  <a:schemeClr val="tx1"/>
                </a:solidFill>
                <a:effectLst/>
                <a:latin typeface="Segoe UI Light" pitchFamily="34" charset="0"/>
                <a:ea typeface="+mn-ea"/>
                <a:cs typeface="+mn-cs"/>
                <a:hlinkClick r:id="rId3" tooltip="Microsoft Accessibility website link"/>
              </a:rPr>
              <a:t>www.microsoft.com/accessibility</a:t>
            </a:r>
            <a:r>
              <a:rPr lang="en-US" sz="900" kern="1200" dirty="0">
                <a:solidFill>
                  <a:schemeClr val="tx1"/>
                </a:solidFill>
                <a:effectLst/>
                <a:latin typeface="Segoe UI Light" pitchFamily="34" charset="0"/>
                <a:ea typeface="+mn-ea"/>
                <a:cs typeface="+mn-cs"/>
              </a:rPr>
              <a:t>. You can explore the work we are doing to foster an inclusive culture, use inclusive design, develop accessible products, and offer customer support for accessibility issues.</a:t>
            </a:r>
          </a:p>
          <a:p>
            <a:endParaRPr lang="en-US" sz="900" b="1" kern="1200" dirty="0">
              <a:solidFill>
                <a:schemeClr val="tx1"/>
              </a:solidFill>
              <a:effectLst/>
              <a:latin typeface="Segoe UI Light" pitchFamily="34" charset="0"/>
              <a:ea typeface="+mn-ea"/>
              <a:cs typeface="+mn-cs"/>
            </a:endParaRPr>
          </a:p>
          <a:p>
            <a:r>
              <a:rPr lang="en-US" sz="900" b="1" kern="1200" dirty="0">
                <a:solidFill>
                  <a:schemeClr val="tx1"/>
                </a:solidFill>
                <a:effectLst/>
                <a:latin typeface="Segoe UI Light" pitchFamily="34" charset="0"/>
                <a:ea typeface="+mn-ea"/>
                <a:cs typeface="+mn-cs"/>
              </a:rPr>
              <a:t>Suggested Prompt 2:</a:t>
            </a:r>
            <a:r>
              <a:rPr lang="en-US" sz="900" kern="1200" dirty="0">
                <a:solidFill>
                  <a:schemeClr val="tx1"/>
                </a:solidFill>
                <a:effectLst/>
                <a:latin typeface="Segoe UI Light" pitchFamily="34" charset="0"/>
                <a:ea typeface="+mn-ea"/>
                <a:cs typeface="+mn-cs"/>
              </a:rPr>
              <a:t> You may already be familiar with the </a:t>
            </a:r>
            <a:r>
              <a:rPr lang="en-US" sz="900" b="1" kern="1200" dirty="0">
                <a:solidFill>
                  <a:schemeClr val="tx1"/>
                </a:solidFill>
                <a:effectLst/>
                <a:latin typeface="Segoe UI Light" pitchFamily="34" charset="0"/>
                <a:ea typeface="+mn-ea"/>
                <a:cs typeface="+mn-cs"/>
              </a:rPr>
              <a:t>Microsoft Enable site</a:t>
            </a:r>
            <a:r>
              <a:rPr lang="en-US" sz="900" kern="1200" dirty="0">
                <a:solidFill>
                  <a:schemeClr val="tx1"/>
                </a:solidFill>
                <a:effectLst/>
                <a:latin typeface="Segoe UI Light" pitchFamily="34" charset="0"/>
                <a:ea typeface="+mn-ea"/>
                <a:cs typeface="+mn-cs"/>
              </a:rPr>
              <a:t> as a source for guides, demos, and tutorials. You can access all of that material from the new accessibility website where we are transitioning from the original site and adding even more resources. </a:t>
            </a:r>
          </a:p>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11/3/2016 9:19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707216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sz="900" b="1" kern="1200" dirty="0">
                <a:solidFill>
                  <a:schemeClr val="tx1"/>
                </a:solidFill>
                <a:effectLst/>
                <a:latin typeface="Segoe UI Light" pitchFamily="34" charset="0"/>
                <a:ea typeface="+mn-ea"/>
                <a:cs typeface="+mn-cs"/>
              </a:rPr>
              <a:t>Suggested Prompt 1: </a:t>
            </a:r>
            <a:r>
              <a:rPr lang="en-US" sz="900" kern="1200" dirty="0">
                <a:solidFill>
                  <a:schemeClr val="tx1"/>
                </a:solidFill>
                <a:effectLst/>
                <a:latin typeface="Segoe UI Light" pitchFamily="34" charset="0"/>
                <a:ea typeface="+mn-ea"/>
                <a:cs typeface="+mn-cs"/>
              </a:rPr>
              <a:t>Another great resource is the Accessibility Developer Hub. This is a site where you can find accessibility </a:t>
            </a:r>
            <a:r>
              <a:rPr lang="en-US" sz="900" b="1" kern="1200" dirty="0">
                <a:solidFill>
                  <a:schemeClr val="tx1"/>
                </a:solidFill>
                <a:effectLst/>
                <a:latin typeface="Segoe UI Light" pitchFamily="34" charset="0"/>
                <a:ea typeface="+mn-ea"/>
                <a:cs typeface="+mn-cs"/>
              </a:rPr>
              <a:t>resources</a:t>
            </a:r>
            <a:r>
              <a:rPr lang="en-US" sz="900" kern="1200" dirty="0">
                <a:solidFill>
                  <a:schemeClr val="tx1"/>
                </a:solidFill>
                <a:effectLst/>
                <a:latin typeface="Segoe UI Light" pitchFamily="34" charset="0"/>
                <a:ea typeface="+mn-ea"/>
                <a:cs typeface="+mn-cs"/>
              </a:rPr>
              <a:t> for developers, like free eBooks and blogs, as well as </a:t>
            </a:r>
            <a:r>
              <a:rPr lang="en-US" sz="900" b="1" kern="1200" dirty="0">
                <a:solidFill>
                  <a:schemeClr val="tx1"/>
                </a:solidFill>
                <a:effectLst/>
                <a:latin typeface="Segoe UI Light" pitchFamily="34" charset="0"/>
                <a:ea typeface="+mn-ea"/>
                <a:cs typeface="+mn-cs"/>
              </a:rPr>
              <a:t>documentation</a:t>
            </a:r>
            <a:r>
              <a:rPr lang="en-US" sz="900" kern="1200" dirty="0">
                <a:solidFill>
                  <a:schemeClr val="tx1"/>
                </a:solidFill>
                <a:effectLst/>
                <a:latin typeface="Segoe UI Light" pitchFamily="34" charset="0"/>
                <a:ea typeface="+mn-ea"/>
                <a:cs typeface="+mn-cs"/>
              </a:rPr>
              <a:t> about accessibility across Microsoft platforms and products. There are opportunities to </a:t>
            </a:r>
            <a:r>
              <a:rPr lang="en-US" sz="900" b="1" kern="1200" dirty="0">
                <a:solidFill>
                  <a:schemeClr val="tx1"/>
                </a:solidFill>
                <a:effectLst/>
                <a:latin typeface="Segoe UI Light" pitchFamily="34" charset="0"/>
                <a:ea typeface="+mn-ea"/>
                <a:cs typeface="+mn-cs"/>
              </a:rPr>
              <a:t>learn</a:t>
            </a:r>
            <a:r>
              <a:rPr lang="en-US" sz="900" kern="1200" dirty="0">
                <a:solidFill>
                  <a:schemeClr val="tx1"/>
                </a:solidFill>
                <a:effectLst/>
                <a:latin typeface="Segoe UI Light" pitchFamily="34" charset="0"/>
                <a:ea typeface="+mn-ea"/>
                <a:cs typeface="+mn-cs"/>
              </a:rPr>
              <a:t> by reading, watching videos, exploring sample code, or by asking other developers and experts.</a:t>
            </a:r>
            <a:r>
              <a:rPr lang="en-US" sz="900" b="1" kern="1200" dirty="0">
                <a:solidFill>
                  <a:schemeClr val="tx1"/>
                </a:solidFill>
                <a:effectLst/>
                <a:latin typeface="Segoe UI Light" pitchFamily="34" charset="0"/>
                <a:ea typeface="+mn-ea"/>
                <a:cs typeface="+mn-cs"/>
              </a:rPr>
              <a:t> </a:t>
            </a:r>
            <a:r>
              <a:rPr lang="en-US" sz="900" kern="1200" dirty="0">
                <a:solidFill>
                  <a:schemeClr val="tx1"/>
                </a:solidFill>
                <a:effectLst/>
                <a:latin typeface="Segoe UI Light" pitchFamily="34" charset="0"/>
                <a:ea typeface="+mn-ea"/>
                <a:cs typeface="+mn-cs"/>
              </a:rPr>
              <a:t>You can also help us improve our content by providing </a:t>
            </a:r>
            <a:r>
              <a:rPr lang="en-US" sz="900" b="1" kern="1200" dirty="0">
                <a:solidFill>
                  <a:schemeClr val="tx1"/>
                </a:solidFill>
                <a:effectLst/>
                <a:latin typeface="Segoe UI Light" pitchFamily="34" charset="0"/>
                <a:ea typeface="+mn-ea"/>
                <a:cs typeface="+mn-cs"/>
              </a:rPr>
              <a:t>feedback.</a:t>
            </a:r>
            <a:r>
              <a:rPr lang="en-US" sz="900" kern="1200" dirty="0">
                <a:solidFill>
                  <a:schemeClr val="tx1"/>
                </a:solidFill>
                <a:effectLst/>
                <a:latin typeface="Segoe UI Light" pitchFamily="34" charset="0"/>
                <a:ea typeface="+mn-ea"/>
                <a:cs typeface="+mn-cs"/>
              </a:rPr>
              <a:t>  </a:t>
            </a:r>
          </a:p>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11/3/2016 9:19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51348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11/3/2016 9:19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3288351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pic>
        <p:nvPicPr>
          <p:cNvPr id="6" name="Picture 5" descr="105541_Hack4Good_A2Signlandscapewithback.png"/>
          <p:cNvPicPr>
            <a:picLocks noChangeAspect="1"/>
          </p:cNvPicPr>
          <p:nvPr userDrawn="1"/>
        </p:nvPicPr>
        <p:blipFill rotWithShape="1">
          <a:blip r:embed="rId2">
            <a:extLst>
              <a:ext uri="{28A0092B-C50C-407E-A947-70E740481C1C}">
                <a14:useLocalDpi xmlns:a14="http://schemas.microsoft.com/office/drawing/2010/main" val="0"/>
              </a:ext>
            </a:extLst>
          </a:blip>
          <a:srcRect t="11103" b="8837"/>
          <a:stretch/>
        </p:blipFill>
        <p:spPr>
          <a:xfrm>
            <a:off x="0" y="-1"/>
            <a:ext cx="9144000" cy="5143501"/>
          </a:xfrm>
          <a:prstGeom prst="rect">
            <a:avLst/>
          </a:prstGeom>
        </p:spPr>
      </p:pic>
    </p:spTree>
    <p:extLst>
      <p:ext uri="{BB962C8B-B14F-4D97-AF65-F5344CB8AC3E}">
        <p14:creationId xmlns:p14="http://schemas.microsoft.com/office/powerpoint/2010/main" val="1140412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3496095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5881958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352808"/>
            <a:ext cx="4033911" cy="1528880"/>
          </a:xfrm>
        </p:spPr>
        <p:txBody>
          <a:bodyPr>
            <a:spAutoFit/>
          </a:bodyPr>
          <a:lstStyle>
            <a:lvl1pPr>
              <a:defRPr sz="4853"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4573167" y="0"/>
            <a:ext cx="4570833" cy="5142075"/>
          </a:xfrm>
          <a:blipFill>
            <a:blip r:embed="rId2"/>
            <a:stretch>
              <a:fillRect/>
            </a:stretch>
          </a:blipFill>
        </p:spPr>
        <p:txBody>
          <a:bodyPr tIns="548640" anchor="ctr" anchorCtr="0">
            <a:noAutofit/>
          </a:bodyPr>
          <a:lstStyle>
            <a:lvl1pPr marL="0" indent="0" algn="ctr">
              <a:buNone/>
              <a:defRPr sz="1176"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49090893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endParaRPr lang="en-AU"/>
          </a:p>
        </p:txBody>
      </p:sp>
      <p:sp>
        <p:nvSpPr>
          <p:cNvPr id="3" name="Subtitle 2"/>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Tree>
    <p:extLst>
      <p:ext uri="{BB962C8B-B14F-4D97-AF65-F5344CB8AC3E}">
        <p14:creationId xmlns:p14="http://schemas.microsoft.com/office/powerpoint/2010/main" val="793931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2pPr marL="0" indent="0">
              <a:defRPr/>
            </a:lvl2pPr>
            <a:lvl3pPr marL="0" indent="0">
              <a:defRPr/>
            </a:lvl3pPr>
            <a:lvl4pPr marL="0" indent="0">
              <a:defRPr/>
            </a:lvl4pPr>
            <a:lvl5pPr marL="0" inden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67344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6765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marL="0" indent="0">
              <a:defRPr sz="2400"/>
            </a:lvl2pPr>
            <a:lvl3pPr marL="0" indent="0">
              <a:defRPr sz="2000"/>
            </a:lvl3pPr>
            <a:lvl4pPr marL="0" indent="0">
              <a:defRPr sz="1800"/>
            </a:lvl4pPr>
            <a:lvl5pPr marL="0" indent="0">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900113"/>
            <a:ext cx="4038600" cy="2545556"/>
          </a:xfrm>
        </p:spPr>
        <p:txBody>
          <a:bodyPr/>
          <a:lstStyle>
            <a:lvl1pPr>
              <a:defRPr sz="2800"/>
            </a:lvl1pPr>
            <a:lvl2pPr marL="0" indent="0">
              <a:defRPr sz="2400"/>
            </a:lvl2pPr>
            <a:lvl3pPr marL="0" indent="0">
              <a:defRPr sz="2000"/>
            </a:lvl3pPr>
            <a:lvl4pPr marL="0" indent="0">
              <a:defRPr sz="1800"/>
            </a:lvl4pPr>
            <a:lvl5pPr marL="0" indent="0">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27005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marL="0" indent="0">
              <a:defRPr sz="2000"/>
            </a:lvl2pPr>
            <a:lvl3pPr marL="0" indent="0">
              <a:defRPr sz="1800"/>
            </a:lvl3pPr>
            <a:lvl4pPr marL="0" indent="0">
              <a:defRPr sz="1600"/>
            </a:lvl4pPr>
            <a:lvl5pPr marL="0" indent="0">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marL="0" indent="0">
              <a:defRPr sz="2000"/>
            </a:lvl2pPr>
            <a:lvl3pPr marL="0" indent="0">
              <a:defRPr sz="1800"/>
            </a:lvl3pPr>
            <a:lvl4pPr marL="0" indent="0">
              <a:defRPr sz="1600"/>
            </a:lvl4pPr>
            <a:lvl5pPr marL="0" indent="0">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2157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7921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1053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marL="0" indent="0">
              <a:defRPr sz="2800"/>
            </a:lvl2pPr>
            <a:lvl3pPr marL="0" indent="0">
              <a:defRPr sz="2400"/>
            </a:lvl3pPr>
            <a:lvl4pPr marL="0" indent="0">
              <a:defRPr sz="2000"/>
            </a:lvl4pPr>
            <a:lvl5pPr marL="0" indent="0">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4256079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p:txBody>
      </p:sp>
      <p:sp>
        <p:nvSpPr>
          <p:cNvPr id="7" name="Rectangle 6"/>
          <p:cNvSpPr/>
          <p:nvPr userDrawn="1"/>
        </p:nvSpPr>
        <p:spPr>
          <a:xfrm>
            <a:off x="0" y="4678188"/>
            <a:ext cx="9144000" cy="465312"/>
          </a:xfrm>
          <a:prstGeom prst="rect">
            <a:avLst/>
          </a:prstGeom>
          <a:solidFill>
            <a:srgbClr val="53BFC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80417137"/>
      </p:ext>
    </p:extLst>
  </p:cSld>
  <p:clrMap bg1="lt1" tx1="dk1" bg2="lt2" tx2="dk2" accent1="accent1" accent2="accent2" accent3="accent3" accent4="accent4" accent5="accent5" accent6="accent6" hlink="hlink" folHlink="folHlink"/>
  <p:sldLayoutIdLst>
    <p:sldLayoutId id="2147483660" r:id="rId1"/>
    <p:sldLayoutId id="2147483673"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xStyles>
    <p:titleStyle>
      <a:lvl1pPr algn="l" defTabSz="457200" rtl="0" eaLnBrk="1" latinLnBrk="0" hangingPunct="1">
        <a:spcBef>
          <a:spcPct val="0"/>
        </a:spcBef>
        <a:buNone/>
        <a:defRPr sz="4400" kern="1200">
          <a:solidFill>
            <a:schemeClr val="tx2"/>
          </a:solidFill>
          <a:latin typeface="+mj-lt"/>
          <a:ea typeface="+mj-ea"/>
          <a:cs typeface="+mj-cs"/>
        </a:defRPr>
      </a:lvl1pPr>
    </p:titleStyle>
    <p:bodyStyle>
      <a:lvl1pPr marL="0" indent="0" algn="l" defTabSz="457200" rtl="0" eaLnBrk="1" latinLnBrk="0" hangingPunct="1">
        <a:spcBef>
          <a:spcPct val="20000"/>
        </a:spcBef>
        <a:buFont typeface="Arial"/>
        <a:buNone/>
        <a:defRPr sz="3200" kern="1200">
          <a:solidFill>
            <a:schemeClr val="accent2"/>
          </a:solidFill>
          <a:latin typeface="+mn-lt"/>
          <a:ea typeface="+mn-ea"/>
          <a:cs typeface="+mn-cs"/>
        </a:defRPr>
      </a:lvl1pPr>
      <a:lvl2pPr marL="457200" indent="0" algn="l" defTabSz="457200" rtl="0" eaLnBrk="1" latinLnBrk="0" hangingPunct="1">
        <a:spcBef>
          <a:spcPct val="20000"/>
        </a:spcBef>
        <a:buFont typeface="Arial"/>
        <a:buNone/>
        <a:defRPr sz="28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0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4"/>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3"/>
            <a:ext cx="8740141" cy="1587999"/>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p:nvPicPr>
        <p:blipFill>
          <a:blip r:embed="rId4"/>
          <a:stretch>
            <a:fillRect/>
          </a:stretch>
        </p:blipFill>
        <p:spPr>
          <a:xfrm rot="5400000">
            <a:off x="6906562" y="2243275"/>
            <a:ext cx="5143967" cy="657418"/>
          </a:xfrm>
          <a:prstGeom prst="rect">
            <a:avLst/>
          </a:prstGeom>
        </p:spPr>
      </p:pic>
    </p:spTree>
    <p:extLst>
      <p:ext uri="{BB962C8B-B14F-4D97-AF65-F5344CB8AC3E}">
        <p14:creationId xmlns:p14="http://schemas.microsoft.com/office/powerpoint/2010/main" val="3880319446"/>
      </p:ext>
    </p:extLst>
  </p:cSld>
  <p:clrMap bg1="dk1" tx1="lt1" bg2="dk2" tx2="lt2" accent1="accent1" accent2="accent2" accent3="accent3" accent4="accent4" accent5="accent5" accent6="accent6" hlink="hlink" folHlink="folHlink"/>
  <p:sldLayoutIdLst>
    <p:sldLayoutId id="2147483681" r:id="rId1"/>
    <p:sldLayoutId id="2147483688" r:id="rId2"/>
  </p:sldLayoutIdLst>
  <p:transition>
    <p:fade/>
  </p:transition>
  <p:txStyles>
    <p:titleStyle>
      <a:lvl1pPr algn="l" defTabSz="68577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9" marR="0" indent="-252109" algn="l" defTabSz="685775" rtl="0" eaLnBrk="1" fontAlgn="auto" latinLnBrk="0" hangingPunct="1">
        <a:lnSpc>
          <a:spcPct val="90000"/>
        </a:lnSpc>
        <a:spcBef>
          <a:spcPct val="20000"/>
        </a:spcBef>
        <a:spcAft>
          <a:spcPts val="0"/>
        </a:spcAft>
        <a:buClrTx/>
        <a:buSzPct val="90000"/>
        <a:buFont typeface="Arial" pitchFamily="34" charset="0"/>
        <a:buChar char="•"/>
        <a:tabLst/>
        <a:defRPr sz="2941" kern="1200" spc="0" baseline="0">
          <a:gradFill>
            <a:gsLst>
              <a:gs pos="1250">
                <a:schemeClr val="tx1"/>
              </a:gs>
              <a:gs pos="100000">
                <a:schemeClr val="tx1"/>
              </a:gs>
            </a:gsLst>
            <a:lin ang="5400000" scaled="0"/>
          </a:gradFill>
          <a:latin typeface="+mj-lt"/>
          <a:ea typeface="+mn-ea"/>
          <a:cs typeface="+mn-cs"/>
        </a:defRPr>
      </a:lvl1pPr>
      <a:lvl2pPr marL="429518" marR="0" indent="-177410" algn="l" defTabSz="685775"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54"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26"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98"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82"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70"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58"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46"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75" rtl="0" eaLnBrk="1" latinLnBrk="0" hangingPunct="1">
        <a:defRPr sz="1324" kern="1200">
          <a:solidFill>
            <a:schemeClr val="tx1"/>
          </a:solidFill>
          <a:latin typeface="+mn-lt"/>
          <a:ea typeface="+mn-ea"/>
          <a:cs typeface="+mn-cs"/>
        </a:defRPr>
      </a:lvl1pPr>
      <a:lvl2pPr marL="342887" algn="l" defTabSz="685775" rtl="0" eaLnBrk="1" latinLnBrk="0" hangingPunct="1">
        <a:defRPr sz="1324" kern="1200">
          <a:solidFill>
            <a:schemeClr val="tx1"/>
          </a:solidFill>
          <a:latin typeface="+mn-lt"/>
          <a:ea typeface="+mn-ea"/>
          <a:cs typeface="+mn-cs"/>
        </a:defRPr>
      </a:lvl2pPr>
      <a:lvl3pPr marL="685775" algn="l" defTabSz="685775" rtl="0" eaLnBrk="1" latinLnBrk="0" hangingPunct="1">
        <a:defRPr sz="1324" kern="1200">
          <a:solidFill>
            <a:schemeClr val="tx1"/>
          </a:solidFill>
          <a:latin typeface="+mn-lt"/>
          <a:ea typeface="+mn-ea"/>
          <a:cs typeface="+mn-cs"/>
        </a:defRPr>
      </a:lvl3pPr>
      <a:lvl4pPr marL="1028663" algn="l" defTabSz="685775" rtl="0" eaLnBrk="1" latinLnBrk="0" hangingPunct="1">
        <a:defRPr sz="1324" kern="1200">
          <a:solidFill>
            <a:schemeClr val="tx1"/>
          </a:solidFill>
          <a:latin typeface="+mn-lt"/>
          <a:ea typeface="+mn-ea"/>
          <a:cs typeface="+mn-cs"/>
        </a:defRPr>
      </a:lvl4pPr>
      <a:lvl5pPr marL="1371551" algn="l" defTabSz="685775" rtl="0" eaLnBrk="1" latinLnBrk="0" hangingPunct="1">
        <a:defRPr sz="1324" kern="1200">
          <a:solidFill>
            <a:schemeClr val="tx1"/>
          </a:solidFill>
          <a:latin typeface="+mn-lt"/>
          <a:ea typeface="+mn-ea"/>
          <a:cs typeface="+mn-cs"/>
        </a:defRPr>
      </a:lvl5pPr>
      <a:lvl6pPr marL="1714439" algn="l" defTabSz="685775" rtl="0" eaLnBrk="1" latinLnBrk="0" hangingPunct="1">
        <a:defRPr sz="1324" kern="1200">
          <a:solidFill>
            <a:schemeClr val="tx1"/>
          </a:solidFill>
          <a:latin typeface="+mn-lt"/>
          <a:ea typeface="+mn-ea"/>
          <a:cs typeface="+mn-cs"/>
        </a:defRPr>
      </a:lvl6pPr>
      <a:lvl7pPr marL="2057326" algn="l" defTabSz="685775" rtl="0" eaLnBrk="1" latinLnBrk="0" hangingPunct="1">
        <a:defRPr sz="1324" kern="1200">
          <a:solidFill>
            <a:schemeClr val="tx1"/>
          </a:solidFill>
          <a:latin typeface="+mn-lt"/>
          <a:ea typeface="+mn-ea"/>
          <a:cs typeface="+mn-cs"/>
        </a:defRPr>
      </a:lvl7pPr>
      <a:lvl8pPr marL="2400213" algn="l" defTabSz="685775" rtl="0" eaLnBrk="1" latinLnBrk="0" hangingPunct="1">
        <a:defRPr sz="1324" kern="1200">
          <a:solidFill>
            <a:schemeClr val="tx1"/>
          </a:solidFill>
          <a:latin typeface="+mn-lt"/>
          <a:ea typeface="+mn-ea"/>
          <a:cs typeface="+mn-cs"/>
        </a:defRPr>
      </a:lvl8pPr>
      <a:lvl9pPr marL="2743102" algn="l" defTabSz="685775"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aka.ms/hackregistration"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hyperlink" Target="https://aka.ms/sydneydev"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MSFTAuDX/HackForGood"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hyperlink" Target="http://www.microsoft.com/accessibility"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8.jpg"/></Relationships>
</file>

<file path=ppt/slides/_rels/slide25.xml.rels><?xml version="1.0" encoding="UTF-8" standalone="yes"?>
<Relationships xmlns="http://schemas.openxmlformats.org/package/2006/relationships"><Relationship Id="rId3" Type="http://schemas.openxmlformats.org/officeDocument/2006/relationships/hyperlink" Target="https://developer.microsoft.com/en-us/windows/accessible-apps"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9.JP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aka.ms/hackregistration" TargetMode="External"/><Relationship Id="rId2" Type="http://schemas.openxmlformats.org/officeDocument/2006/relationships/hyperlink" Target="https://github.com/MSFTAuDX/HackForGood" TargetMode="External"/><Relationship Id="rId1" Type="http://schemas.openxmlformats.org/officeDocument/2006/relationships/slideLayout" Target="../slideLayouts/slideLayout3.xml"/><Relationship Id="rId4" Type="http://schemas.openxmlformats.org/officeDocument/2006/relationships/hyperlink" Target="https://aka.ms/sydneydev"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aka.ms/H4GStream"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3585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Register for the Hackathon</a:t>
            </a:r>
          </a:p>
        </p:txBody>
      </p:sp>
      <p:sp>
        <p:nvSpPr>
          <p:cNvPr id="6" name="Content Placeholder 5"/>
          <p:cNvSpPr>
            <a:spLocks noGrp="1"/>
          </p:cNvSpPr>
          <p:nvPr>
            <p:ph idx="1"/>
          </p:nvPr>
        </p:nvSpPr>
        <p:spPr/>
        <p:txBody>
          <a:bodyPr/>
          <a:lstStyle/>
          <a:p>
            <a:r>
              <a:rPr lang="en-AU" u="sng" dirty="0">
                <a:hlinkClick r:id="rId2"/>
              </a:rPr>
              <a:t>https://aka.ms/hackregistration</a:t>
            </a:r>
            <a:endParaRPr lang="en-AU" dirty="0"/>
          </a:p>
        </p:txBody>
      </p:sp>
    </p:spTree>
    <p:extLst>
      <p:ext uri="{BB962C8B-B14F-4D97-AF65-F5344CB8AC3E}">
        <p14:creationId xmlns:p14="http://schemas.microsoft.com/office/powerpoint/2010/main" val="4161494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Developer Event</a:t>
            </a:r>
          </a:p>
        </p:txBody>
      </p:sp>
      <p:sp>
        <p:nvSpPr>
          <p:cNvPr id="6" name="Content Placeholder 5"/>
          <p:cNvSpPr>
            <a:spLocks noGrp="1"/>
          </p:cNvSpPr>
          <p:nvPr>
            <p:ph idx="1"/>
          </p:nvPr>
        </p:nvSpPr>
        <p:spPr/>
        <p:txBody>
          <a:bodyPr/>
          <a:lstStyle/>
          <a:p>
            <a:r>
              <a:rPr lang="en-AU" dirty="0"/>
              <a:t>Wednesday 16 November</a:t>
            </a:r>
          </a:p>
          <a:p>
            <a:pPr lvl="1"/>
            <a:r>
              <a:rPr lang="en-AU" dirty="0"/>
              <a:t>All hackers VIP seating</a:t>
            </a:r>
          </a:p>
          <a:p>
            <a:pPr lvl="1"/>
            <a:r>
              <a:rPr lang="en-AU" dirty="0"/>
              <a:t>Finalists meet Satya Nadella before keynote</a:t>
            </a:r>
          </a:p>
          <a:p>
            <a:pPr lvl="1"/>
            <a:r>
              <a:rPr lang="en-AU" dirty="0"/>
              <a:t>Winner announced during keynote</a:t>
            </a:r>
          </a:p>
        </p:txBody>
      </p:sp>
    </p:spTree>
    <p:extLst>
      <p:ext uri="{BB962C8B-B14F-4D97-AF65-F5344CB8AC3E}">
        <p14:creationId xmlns:p14="http://schemas.microsoft.com/office/powerpoint/2010/main" val="3246792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Developer Event Schedule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86594741"/>
              </p:ext>
            </p:extLst>
          </p:nvPr>
        </p:nvGraphicFramePr>
        <p:xfrm>
          <a:off x="457200" y="1200150"/>
          <a:ext cx="8229600" cy="1483360"/>
        </p:xfrm>
        <a:graphic>
          <a:graphicData uri="http://schemas.openxmlformats.org/drawingml/2006/table">
            <a:tbl>
              <a:tblPr firstRow="1" bandRow="1">
                <a:tableStyleId>{5C22544A-7EE6-4342-B048-85BDC9FD1C3A}</a:tableStyleId>
              </a:tblPr>
              <a:tblGrid>
                <a:gridCol w="1458686">
                  <a:extLst>
                    <a:ext uri="{9D8B030D-6E8A-4147-A177-3AD203B41FA5}">
                      <a16:colId xmlns:a16="http://schemas.microsoft.com/office/drawing/2014/main" val="3411182799"/>
                    </a:ext>
                  </a:extLst>
                </a:gridCol>
                <a:gridCol w="6770914">
                  <a:extLst>
                    <a:ext uri="{9D8B030D-6E8A-4147-A177-3AD203B41FA5}">
                      <a16:colId xmlns:a16="http://schemas.microsoft.com/office/drawing/2014/main" val="3084520999"/>
                    </a:ext>
                  </a:extLst>
                </a:gridCol>
              </a:tblGrid>
              <a:tr h="370840">
                <a:tc gridSpan="2">
                  <a:txBody>
                    <a:bodyPr/>
                    <a:lstStyle/>
                    <a:p>
                      <a:r>
                        <a:rPr lang="en-AU" dirty="0"/>
                        <a:t>Wednesday 16 November</a:t>
                      </a:r>
                    </a:p>
                  </a:txBody>
                  <a:tcPr/>
                </a:tc>
                <a:tc hMerge="1">
                  <a:txBody>
                    <a:bodyPr/>
                    <a:lstStyle/>
                    <a:p>
                      <a:endParaRPr lang="en-AU" dirty="0"/>
                    </a:p>
                  </a:txBody>
                  <a:tcPr/>
                </a:tc>
                <a:extLst>
                  <a:ext uri="{0D108BD9-81ED-4DB2-BD59-A6C34878D82A}">
                    <a16:rowId xmlns:a16="http://schemas.microsoft.com/office/drawing/2014/main" val="3357127522"/>
                  </a:ext>
                </a:extLst>
              </a:tr>
              <a:tr h="370840">
                <a:tc>
                  <a:txBody>
                    <a:bodyPr/>
                    <a:lstStyle/>
                    <a:p>
                      <a:r>
                        <a:rPr lang="en-AU" dirty="0"/>
                        <a:t>09:00</a:t>
                      </a:r>
                    </a:p>
                  </a:txBody>
                  <a:tcPr/>
                </a:tc>
                <a:tc>
                  <a:txBody>
                    <a:bodyPr/>
                    <a:lstStyle/>
                    <a:p>
                      <a:r>
                        <a:rPr lang="en-AU" dirty="0"/>
                        <a:t>Finalists Meet Satya Nadella (actual</a:t>
                      </a:r>
                      <a:r>
                        <a:rPr lang="en-AU" baseline="0" dirty="0"/>
                        <a:t> time TBC)</a:t>
                      </a:r>
                      <a:endParaRPr lang="en-AU" dirty="0"/>
                    </a:p>
                  </a:txBody>
                  <a:tcPr/>
                </a:tc>
                <a:extLst>
                  <a:ext uri="{0D108BD9-81ED-4DB2-BD59-A6C34878D82A}">
                    <a16:rowId xmlns:a16="http://schemas.microsoft.com/office/drawing/2014/main" val="948073590"/>
                  </a:ext>
                </a:extLst>
              </a:tr>
              <a:tr h="370840">
                <a:tc>
                  <a:txBody>
                    <a:bodyPr/>
                    <a:lstStyle/>
                    <a:p>
                      <a:r>
                        <a:rPr lang="en-AU" dirty="0"/>
                        <a:t>10:00</a:t>
                      </a:r>
                    </a:p>
                  </a:txBody>
                  <a:tcPr/>
                </a:tc>
                <a:tc>
                  <a:txBody>
                    <a:bodyPr/>
                    <a:lstStyle/>
                    <a:p>
                      <a:r>
                        <a:rPr lang="en-AU" dirty="0"/>
                        <a:t>Developer Event Begins</a:t>
                      </a:r>
                    </a:p>
                  </a:txBody>
                  <a:tcPr/>
                </a:tc>
                <a:extLst>
                  <a:ext uri="{0D108BD9-81ED-4DB2-BD59-A6C34878D82A}">
                    <a16:rowId xmlns:a16="http://schemas.microsoft.com/office/drawing/2014/main" val="2785518622"/>
                  </a:ext>
                </a:extLst>
              </a:tr>
              <a:tr h="370840">
                <a:tc>
                  <a:txBody>
                    <a:bodyPr/>
                    <a:lstStyle/>
                    <a:p>
                      <a:r>
                        <a:rPr lang="en-AU" dirty="0"/>
                        <a:t>12:45</a:t>
                      </a:r>
                    </a:p>
                  </a:txBody>
                  <a:tcPr/>
                </a:tc>
                <a:tc>
                  <a:txBody>
                    <a:bodyPr/>
                    <a:lstStyle/>
                    <a:p>
                      <a:r>
                        <a:rPr lang="en-AU" dirty="0"/>
                        <a:t>Developer event concludes</a:t>
                      </a:r>
                    </a:p>
                  </a:txBody>
                  <a:tcPr/>
                </a:tc>
                <a:extLst>
                  <a:ext uri="{0D108BD9-81ED-4DB2-BD59-A6C34878D82A}">
                    <a16:rowId xmlns:a16="http://schemas.microsoft.com/office/drawing/2014/main" val="2089005227"/>
                  </a:ext>
                </a:extLst>
              </a:tr>
            </a:tbl>
          </a:graphicData>
        </a:graphic>
      </p:graphicFrame>
    </p:spTree>
    <p:extLst>
      <p:ext uri="{BB962C8B-B14F-4D97-AF65-F5344CB8AC3E}">
        <p14:creationId xmlns:p14="http://schemas.microsoft.com/office/powerpoint/2010/main" val="2843851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572625" y="1063229"/>
            <a:ext cx="4985172" cy="3760965"/>
          </a:xfrm>
          <a:prstGeom prst="rect">
            <a:avLst/>
          </a:prstGeom>
        </p:spPr>
      </p:pic>
      <p:sp>
        <p:nvSpPr>
          <p:cNvPr id="4" name="Title 3"/>
          <p:cNvSpPr>
            <a:spLocks noGrp="1"/>
          </p:cNvSpPr>
          <p:nvPr>
            <p:ph type="title"/>
          </p:nvPr>
        </p:nvSpPr>
        <p:spPr/>
        <p:txBody>
          <a:bodyPr/>
          <a:lstStyle/>
          <a:p>
            <a:r>
              <a:rPr lang="en-AU" dirty="0"/>
              <a:t>Developer Event Location</a:t>
            </a:r>
          </a:p>
        </p:txBody>
      </p:sp>
      <p:sp>
        <p:nvSpPr>
          <p:cNvPr id="8" name="Callout: Line with Accent Bar 7"/>
          <p:cNvSpPr/>
          <p:nvPr/>
        </p:nvSpPr>
        <p:spPr>
          <a:xfrm>
            <a:off x="7352522" y="2220590"/>
            <a:ext cx="1791478" cy="482081"/>
          </a:xfrm>
          <a:prstGeom prst="accentCallout1">
            <a:avLst>
              <a:gd name="adj1" fmla="val 18750"/>
              <a:gd name="adj2" fmla="val -8333"/>
              <a:gd name="adj3" fmla="val 437547"/>
              <a:gd name="adj4" fmla="val -11976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UNSW</a:t>
            </a:r>
          </a:p>
        </p:txBody>
      </p:sp>
      <p:sp>
        <p:nvSpPr>
          <p:cNvPr id="10" name="Rectangle 9"/>
          <p:cNvSpPr/>
          <p:nvPr/>
        </p:nvSpPr>
        <p:spPr>
          <a:xfrm>
            <a:off x="4986531" y="4285861"/>
            <a:ext cx="377695" cy="205274"/>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7" name="Rectangle 6"/>
          <p:cNvSpPr/>
          <p:nvPr/>
        </p:nvSpPr>
        <p:spPr>
          <a:xfrm>
            <a:off x="3781399" y="2009479"/>
            <a:ext cx="377695" cy="205274"/>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11" name="Callout: Line with Accent Bar 10"/>
          <p:cNvSpPr/>
          <p:nvPr/>
        </p:nvSpPr>
        <p:spPr>
          <a:xfrm flipH="1">
            <a:off x="253414" y="2220590"/>
            <a:ext cx="1791478" cy="482081"/>
          </a:xfrm>
          <a:prstGeom prst="accentCallout1">
            <a:avLst>
              <a:gd name="adj1" fmla="val 18750"/>
              <a:gd name="adj2" fmla="val -8333"/>
              <a:gd name="adj3" fmla="val -24975"/>
              <a:gd name="adj4" fmla="val -97775"/>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Star</a:t>
            </a:r>
          </a:p>
        </p:txBody>
      </p:sp>
    </p:spTree>
    <p:extLst>
      <p:ext uri="{BB962C8B-B14F-4D97-AF65-F5344CB8AC3E}">
        <p14:creationId xmlns:p14="http://schemas.microsoft.com/office/powerpoint/2010/main" val="2663617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Developer Event Location</a:t>
            </a:r>
          </a:p>
        </p:txBody>
      </p:sp>
      <p:pic>
        <p:nvPicPr>
          <p:cNvPr id="4" name="Picture 3"/>
          <p:cNvPicPr>
            <a:picLocks noChangeAspect="1"/>
          </p:cNvPicPr>
          <p:nvPr/>
        </p:nvPicPr>
        <p:blipFill>
          <a:blip r:embed="rId2"/>
          <a:stretch>
            <a:fillRect/>
          </a:stretch>
        </p:blipFill>
        <p:spPr>
          <a:xfrm>
            <a:off x="2271933" y="1063229"/>
            <a:ext cx="6327242" cy="38077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Callout: Line with Accent Bar 4"/>
          <p:cNvSpPr/>
          <p:nvPr/>
        </p:nvSpPr>
        <p:spPr>
          <a:xfrm flipH="1">
            <a:off x="140872" y="1979549"/>
            <a:ext cx="1791478" cy="482081"/>
          </a:xfrm>
          <a:prstGeom prst="accentCallout1">
            <a:avLst>
              <a:gd name="adj1" fmla="val 18750"/>
              <a:gd name="adj2" fmla="val -8333"/>
              <a:gd name="adj3" fmla="val 441924"/>
              <a:gd name="adj4" fmla="val -51445"/>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Star</a:t>
            </a:r>
          </a:p>
        </p:txBody>
      </p:sp>
    </p:spTree>
    <p:extLst>
      <p:ext uri="{BB962C8B-B14F-4D97-AF65-F5344CB8AC3E}">
        <p14:creationId xmlns:p14="http://schemas.microsoft.com/office/powerpoint/2010/main" val="2448612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Register for the Developer Event</a:t>
            </a:r>
          </a:p>
        </p:txBody>
      </p:sp>
      <p:sp>
        <p:nvSpPr>
          <p:cNvPr id="6" name="Content Placeholder 5"/>
          <p:cNvSpPr>
            <a:spLocks noGrp="1"/>
          </p:cNvSpPr>
          <p:nvPr>
            <p:ph idx="1"/>
          </p:nvPr>
        </p:nvSpPr>
        <p:spPr/>
        <p:txBody>
          <a:bodyPr/>
          <a:lstStyle/>
          <a:p>
            <a:r>
              <a:rPr lang="en-AU" u="sng" dirty="0">
                <a:hlinkClick r:id="rId2"/>
              </a:rPr>
              <a:t>https://aka.ms/sydneydev</a:t>
            </a:r>
            <a:endParaRPr lang="en-AU" dirty="0"/>
          </a:p>
        </p:txBody>
      </p:sp>
    </p:spTree>
    <p:extLst>
      <p:ext uri="{BB962C8B-B14F-4D97-AF65-F5344CB8AC3E}">
        <p14:creationId xmlns:p14="http://schemas.microsoft.com/office/powerpoint/2010/main" val="2577792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Terms and Conditions</a:t>
            </a:r>
          </a:p>
        </p:txBody>
      </p:sp>
      <p:sp>
        <p:nvSpPr>
          <p:cNvPr id="3" name="Text Placeholder 2"/>
          <p:cNvSpPr>
            <a:spLocks noGrp="1"/>
          </p:cNvSpPr>
          <p:nvPr>
            <p:ph type="body" idx="1"/>
          </p:nvPr>
        </p:nvSpPr>
        <p:spPr/>
        <p:txBody>
          <a:bodyPr/>
          <a:lstStyle/>
          <a:p>
            <a:r>
              <a:rPr lang="en-AU" dirty="0"/>
              <a:t>David Masters</a:t>
            </a:r>
          </a:p>
          <a:p>
            <a:r>
              <a:rPr lang="en-AU" dirty="0"/>
              <a:t>Microsoft</a:t>
            </a:r>
          </a:p>
        </p:txBody>
      </p:sp>
    </p:spTree>
    <p:extLst>
      <p:ext uri="{BB962C8B-B14F-4D97-AF65-F5344CB8AC3E}">
        <p14:creationId xmlns:p14="http://schemas.microsoft.com/office/powerpoint/2010/main" val="544183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T&amp;Cs</a:t>
            </a:r>
          </a:p>
        </p:txBody>
      </p:sp>
      <p:sp>
        <p:nvSpPr>
          <p:cNvPr id="5" name="Content Placeholder 4"/>
          <p:cNvSpPr>
            <a:spLocks noGrp="1"/>
          </p:cNvSpPr>
          <p:nvPr>
            <p:ph idx="1"/>
          </p:nvPr>
        </p:nvSpPr>
        <p:spPr/>
        <p:txBody>
          <a:bodyPr/>
          <a:lstStyle/>
          <a:p>
            <a:r>
              <a:rPr lang="en-AU" dirty="0"/>
              <a:t>Judges</a:t>
            </a:r>
          </a:p>
          <a:p>
            <a:r>
              <a:rPr lang="en-AU" dirty="0"/>
              <a:t>Judging Criteria</a:t>
            </a:r>
          </a:p>
          <a:p>
            <a:r>
              <a:rPr lang="en-AU" dirty="0"/>
              <a:t>Prizes</a:t>
            </a:r>
          </a:p>
          <a:p>
            <a:r>
              <a:rPr lang="en-AU" dirty="0"/>
              <a:t>Code of Conduct</a:t>
            </a:r>
          </a:p>
          <a:p>
            <a:endParaRPr lang="en-AU" dirty="0"/>
          </a:p>
        </p:txBody>
      </p:sp>
    </p:spTree>
    <p:extLst>
      <p:ext uri="{BB962C8B-B14F-4D97-AF65-F5344CB8AC3E}">
        <p14:creationId xmlns:p14="http://schemas.microsoft.com/office/powerpoint/2010/main" val="414606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Judges</a:t>
            </a:r>
          </a:p>
        </p:txBody>
      </p:sp>
      <p:sp>
        <p:nvSpPr>
          <p:cNvPr id="3" name="Content Placeholder 2"/>
          <p:cNvSpPr>
            <a:spLocks noGrp="1"/>
          </p:cNvSpPr>
          <p:nvPr>
            <p:ph sz="half" idx="1"/>
          </p:nvPr>
        </p:nvSpPr>
        <p:spPr/>
        <p:txBody>
          <a:bodyPr/>
          <a:lstStyle/>
          <a:p>
            <a:r>
              <a:rPr lang="en-AU"/>
              <a:t>Suzanne Colbert</a:t>
            </a:r>
            <a:endParaRPr lang="en-AU" dirty="0"/>
          </a:p>
          <a:p>
            <a:pPr lvl="4"/>
            <a:r>
              <a:rPr lang="en-AU" dirty="0"/>
              <a:t>Australian Network for Disability</a:t>
            </a:r>
          </a:p>
          <a:p>
            <a:r>
              <a:rPr lang="en-AU" dirty="0"/>
              <a:t>TBC</a:t>
            </a:r>
          </a:p>
          <a:p>
            <a:pPr lvl="4"/>
            <a:r>
              <a:rPr lang="en-AU" dirty="0"/>
              <a:t>Social Ventures Australia</a:t>
            </a:r>
          </a:p>
          <a:p>
            <a:r>
              <a:rPr lang="en-AU" dirty="0"/>
              <a:t>Wayne Hawkins</a:t>
            </a:r>
          </a:p>
          <a:p>
            <a:pPr lvl="4"/>
            <a:r>
              <a:rPr lang="en-AU" dirty="0"/>
              <a:t>ACAN</a:t>
            </a:r>
          </a:p>
        </p:txBody>
      </p:sp>
      <p:sp>
        <p:nvSpPr>
          <p:cNvPr id="4" name="Content Placeholder 3"/>
          <p:cNvSpPr>
            <a:spLocks noGrp="1"/>
          </p:cNvSpPr>
          <p:nvPr>
            <p:ph sz="half" idx="2"/>
          </p:nvPr>
        </p:nvSpPr>
        <p:spPr/>
        <p:txBody>
          <a:bodyPr/>
          <a:lstStyle/>
          <a:p>
            <a:r>
              <a:rPr lang="en-AU" dirty="0"/>
              <a:t>Marie Johnson</a:t>
            </a:r>
          </a:p>
          <a:p>
            <a:pPr lvl="4"/>
            <a:r>
              <a:rPr lang="en-AU" dirty="0"/>
              <a:t>National Disability Insurance Agency</a:t>
            </a:r>
          </a:p>
          <a:p>
            <a:r>
              <a:rPr lang="en-AU" dirty="0"/>
              <a:t>Lawrence Crumpton</a:t>
            </a:r>
          </a:p>
          <a:p>
            <a:pPr lvl="4"/>
            <a:r>
              <a:rPr lang="en-AU" dirty="0"/>
              <a:t>Microsoft Australia</a:t>
            </a:r>
          </a:p>
          <a:p>
            <a:endParaRPr lang="en-AU" dirty="0"/>
          </a:p>
        </p:txBody>
      </p:sp>
    </p:spTree>
    <p:extLst>
      <p:ext uri="{BB962C8B-B14F-4D97-AF65-F5344CB8AC3E}">
        <p14:creationId xmlns:p14="http://schemas.microsoft.com/office/powerpoint/2010/main" val="19263352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455101745"/>
              </p:ext>
            </p:extLst>
          </p:nvPr>
        </p:nvGraphicFramePr>
        <p:xfrm>
          <a:off x="184559" y="1188719"/>
          <a:ext cx="8741327" cy="3762805"/>
        </p:xfrm>
        <a:graphic>
          <a:graphicData uri="http://schemas.openxmlformats.org/drawingml/2006/table">
            <a:tbl>
              <a:tblPr firstRow="1" bandRow="1">
                <a:tableStyleId>{5C22544A-7EE6-4342-B048-85BDC9FD1C3A}</a:tableStyleId>
              </a:tblPr>
              <a:tblGrid>
                <a:gridCol w="1933224">
                  <a:extLst>
                    <a:ext uri="{9D8B030D-6E8A-4147-A177-3AD203B41FA5}">
                      <a16:colId xmlns:a16="http://schemas.microsoft.com/office/drawing/2014/main" val="3068038203"/>
                    </a:ext>
                  </a:extLst>
                </a:gridCol>
                <a:gridCol w="6178929">
                  <a:extLst>
                    <a:ext uri="{9D8B030D-6E8A-4147-A177-3AD203B41FA5}">
                      <a16:colId xmlns:a16="http://schemas.microsoft.com/office/drawing/2014/main" val="1308520259"/>
                    </a:ext>
                  </a:extLst>
                </a:gridCol>
                <a:gridCol w="629174">
                  <a:extLst>
                    <a:ext uri="{9D8B030D-6E8A-4147-A177-3AD203B41FA5}">
                      <a16:colId xmlns:a16="http://schemas.microsoft.com/office/drawing/2014/main" val="3013415966"/>
                    </a:ext>
                  </a:extLst>
                </a:gridCol>
              </a:tblGrid>
              <a:tr h="204396">
                <a:tc>
                  <a:txBody>
                    <a:bodyPr/>
                    <a:lstStyle/>
                    <a:p>
                      <a:pPr algn="ctr"/>
                      <a:r>
                        <a:rPr lang="en-AU" sz="1000" dirty="0"/>
                        <a:t>CATEGORY</a:t>
                      </a:r>
                    </a:p>
                  </a:txBody>
                  <a:tcPr/>
                </a:tc>
                <a:tc>
                  <a:txBody>
                    <a:bodyPr/>
                    <a:lstStyle/>
                    <a:p>
                      <a:pPr algn="ctr"/>
                      <a:r>
                        <a:rPr lang="en-AU" sz="1000" dirty="0"/>
                        <a:t>JUDGING CRITERIA</a:t>
                      </a:r>
                    </a:p>
                  </a:txBody>
                  <a:tcPr/>
                </a:tc>
                <a:tc>
                  <a:txBody>
                    <a:bodyPr/>
                    <a:lstStyle/>
                    <a:p>
                      <a:r>
                        <a:rPr lang="en-AU" sz="1000" dirty="0" err="1"/>
                        <a:t>Wt</a:t>
                      </a:r>
                      <a:endParaRPr lang="en-AU" sz="1000" dirty="0"/>
                    </a:p>
                  </a:txBody>
                  <a:tcPr/>
                </a:tc>
                <a:extLst>
                  <a:ext uri="{0D108BD9-81ED-4DB2-BD59-A6C34878D82A}">
                    <a16:rowId xmlns:a16="http://schemas.microsoft.com/office/drawing/2014/main" val="3369723393"/>
                  </a:ext>
                </a:extLst>
              </a:tr>
              <a:tr h="972484">
                <a:tc>
                  <a:txBody>
                    <a:bodyPr/>
                    <a:lstStyle/>
                    <a:p>
                      <a:r>
                        <a:rPr lang="en-AU" sz="1000" dirty="0"/>
                        <a:t>Impact &amp; Innovation</a:t>
                      </a:r>
                    </a:p>
                  </a:txBody>
                  <a:tcPr/>
                </a:tc>
                <a:tc>
                  <a:txBody>
                    <a:bodyPr/>
                    <a:lstStyle/>
                    <a:p>
                      <a:pPr marL="0" lvl="0" indent="0" algn="l">
                        <a:lnSpc>
                          <a:spcPct val="107000"/>
                        </a:lnSpc>
                        <a:spcAft>
                          <a:spcPts val="0"/>
                        </a:spcAft>
                        <a:buFont typeface="Symbol" panose="05050102010706020507" pitchFamily="18" charset="2"/>
                        <a:buNone/>
                      </a:pPr>
                      <a:r>
                        <a:rPr lang="en-AU" sz="1000" dirty="0"/>
                        <a:t>Does the project address a genuine problems faced by people living with a disability</a:t>
                      </a:r>
                    </a:p>
                    <a:p>
                      <a:pPr marL="0" lvl="0" indent="0" algn="l">
                        <a:lnSpc>
                          <a:spcPct val="107000"/>
                        </a:lnSpc>
                        <a:spcAft>
                          <a:spcPts val="0"/>
                        </a:spcAft>
                        <a:buFont typeface="Symbol" panose="05050102010706020507" pitchFamily="18" charset="2"/>
                        <a:buNone/>
                      </a:pPr>
                      <a:r>
                        <a:rPr lang="en-AU" sz="1000" dirty="0"/>
                        <a:t>Is the problem addressed in new or improved way  rather than duplicating existing technologies or efforts</a:t>
                      </a:r>
                    </a:p>
                    <a:p>
                      <a:pPr marL="0" lvl="0" indent="0" algn="l">
                        <a:lnSpc>
                          <a:spcPct val="107000"/>
                        </a:lnSpc>
                        <a:spcAft>
                          <a:spcPts val="0"/>
                        </a:spcAft>
                        <a:buFont typeface="Symbol" panose="05050102010706020507" pitchFamily="18" charset="2"/>
                        <a:buNone/>
                      </a:pPr>
                      <a:r>
                        <a:rPr lang="en-AU" sz="1000" dirty="0"/>
                        <a:t>Does the project clearly and meaningfully innovate beyond those existing products or services?</a:t>
                      </a:r>
                    </a:p>
                    <a:p>
                      <a:pPr marL="0" lvl="0" indent="0" algn="l">
                        <a:lnSpc>
                          <a:spcPct val="107000"/>
                        </a:lnSpc>
                        <a:spcAft>
                          <a:spcPts val="0"/>
                        </a:spcAft>
                        <a:buFont typeface="Symbol" panose="05050102010706020507" pitchFamily="18" charset="2"/>
                        <a:buNone/>
                      </a:pPr>
                      <a:r>
                        <a:rPr lang="en-AU" sz="1000" dirty="0"/>
                        <a:t>Does the project present a new and meaningful improved way of accomplishing something?</a:t>
                      </a:r>
                    </a:p>
                    <a:p>
                      <a:pPr marL="0" lvl="0" indent="0" algn="l">
                        <a:lnSpc>
                          <a:spcPct val="107000"/>
                        </a:lnSpc>
                        <a:spcAft>
                          <a:spcPts val="800"/>
                        </a:spcAft>
                        <a:buFont typeface="Symbol" panose="05050102010706020507" pitchFamily="18" charset="2"/>
                        <a:buNone/>
                      </a:pPr>
                      <a:r>
                        <a:rPr lang="en-AU" sz="1000" dirty="0"/>
                        <a:t>Does the project include innovations in user experience?</a:t>
                      </a:r>
                    </a:p>
                  </a:txBody>
                  <a:tcPr marL="114300" marR="114300" marT="0" marB="0"/>
                </a:tc>
                <a:tc>
                  <a:txBody>
                    <a:bodyPr/>
                    <a:lstStyle/>
                    <a:p>
                      <a:r>
                        <a:rPr lang="en-AU" sz="1000" dirty="0"/>
                        <a:t>50%</a:t>
                      </a:r>
                    </a:p>
                  </a:txBody>
                  <a:tcPr/>
                </a:tc>
                <a:extLst>
                  <a:ext uri="{0D108BD9-81ED-4DB2-BD59-A6C34878D82A}">
                    <a16:rowId xmlns:a16="http://schemas.microsoft.com/office/drawing/2014/main" val="3747344680"/>
                  </a:ext>
                </a:extLst>
              </a:tr>
              <a:tr h="1134153">
                <a:tc>
                  <a:txBody>
                    <a:bodyPr/>
                    <a:lstStyle/>
                    <a:p>
                      <a:r>
                        <a:rPr lang="en-AU" sz="1000" dirty="0"/>
                        <a:t>Feasibility &amp; Collaboration</a:t>
                      </a:r>
                    </a:p>
                  </a:txBody>
                  <a:tcPr/>
                </a:tc>
                <a:tc>
                  <a:txBody>
                    <a:bodyPr/>
                    <a:lstStyle/>
                    <a:p>
                      <a:pPr marL="0" lvl="0" indent="0" algn="l">
                        <a:lnSpc>
                          <a:spcPct val="107000"/>
                        </a:lnSpc>
                        <a:spcAft>
                          <a:spcPts val="800"/>
                        </a:spcAft>
                        <a:buFont typeface="Symbol" panose="05050102010706020507" pitchFamily="18" charset="2"/>
                        <a:buNone/>
                      </a:pPr>
                      <a:r>
                        <a:rPr lang="en-AU" sz="1000" dirty="0"/>
                        <a:t>Does the team have a credible plan for getting their project to market in terms of any required partnerships, or other factors?</a:t>
                      </a:r>
                    </a:p>
                    <a:p>
                      <a:pPr marL="0" lvl="0" indent="0" algn="l">
                        <a:lnSpc>
                          <a:spcPct val="107000"/>
                        </a:lnSpc>
                        <a:spcAft>
                          <a:spcPts val="800"/>
                        </a:spcAft>
                        <a:buFont typeface="Symbol" panose="05050102010706020507" pitchFamily="18" charset="2"/>
                        <a:buNone/>
                      </a:pPr>
                      <a:r>
                        <a:rPr lang="en-AU" sz="1000" dirty="0"/>
                        <a:t>Does the team demonstrate external validation for their project such as customer research, input from relevant industry organisations or support services</a:t>
                      </a:r>
                    </a:p>
                    <a:p>
                      <a:pPr marL="0" lvl="0" indent="0" algn="l">
                        <a:lnSpc>
                          <a:spcPct val="107000"/>
                        </a:lnSpc>
                        <a:spcAft>
                          <a:spcPts val="800"/>
                        </a:spcAft>
                        <a:buFont typeface="Symbol" panose="05050102010706020507" pitchFamily="18" charset="2"/>
                        <a:buNone/>
                      </a:pPr>
                      <a:r>
                        <a:rPr lang="en-AU" sz="1000" dirty="0"/>
                        <a:t>Solution has sustainable life-cycle and it is already working, utilizes a well-established open source community supported framework and has multi-platform support</a:t>
                      </a:r>
                    </a:p>
                  </a:txBody>
                  <a:tcPr marL="114300" marR="114300" marT="0" marB="0"/>
                </a:tc>
                <a:tc>
                  <a:txBody>
                    <a:bodyPr/>
                    <a:lstStyle/>
                    <a:p>
                      <a:r>
                        <a:rPr lang="en-AU" sz="1000" dirty="0"/>
                        <a:t>25%</a:t>
                      </a:r>
                    </a:p>
                  </a:txBody>
                  <a:tcPr/>
                </a:tc>
                <a:extLst>
                  <a:ext uri="{0D108BD9-81ED-4DB2-BD59-A6C34878D82A}">
                    <a16:rowId xmlns:a16="http://schemas.microsoft.com/office/drawing/2014/main" val="258007023"/>
                  </a:ext>
                </a:extLst>
              </a:tr>
              <a:tr h="1372112">
                <a:tc>
                  <a:txBody>
                    <a:bodyPr/>
                    <a:lstStyle/>
                    <a:p>
                      <a:r>
                        <a:rPr lang="en-AU" sz="1000" dirty="0"/>
                        <a:t>Execution</a:t>
                      </a:r>
                    </a:p>
                  </a:txBody>
                  <a:tcPr/>
                </a:tc>
                <a:tc>
                  <a:txBody>
                    <a:bodyPr/>
                    <a:lstStyle/>
                    <a:p>
                      <a:pPr marL="0" lvl="0" indent="0" algn="l">
                        <a:lnSpc>
                          <a:spcPct val="107000"/>
                        </a:lnSpc>
                        <a:spcAft>
                          <a:spcPts val="0"/>
                        </a:spcAft>
                        <a:buFont typeface="Symbol" panose="05050102010706020507" pitchFamily="18" charset="2"/>
                        <a:buNone/>
                      </a:pPr>
                      <a:r>
                        <a:rPr lang="en-AU" sz="1000" dirty="0"/>
                        <a:t>Is the solution easy to use? Is it intuitive, flow of solution makes sense, clear, easy to use at first glance, professional/fun</a:t>
                      </a:r>
                    </a:p>
                    <a:p>
                      <a:pPr marL="0" lvl="0" indent="0" algn="l">
                        <a:lnSpc>
                          <a:spcPct val="107000"/>
                        </a:lnSpc>
                        <a:spcAft>
                          <a:spcPts val="0"/>
                        </a:spcAft>
                        <a:buFont typeface="Symbol" panose="05050102010706020507" pitchFamily="18" charset="2"/>
                        <a:buNone/>
                      </a:pPr>
                      <a:r>
                        <a:rPr lang="en-AU" sz="1000" dirty="0"/>
                        <a:t>Does the project have a professional degree of production in terms of user interface, visuals, and audio?</a:t>
                      </a:r>
                    </a:p>
                    <a:p>
                      <a:pPr marL="0" lvl="0" indent="0" algn="l">
                        <a:lnSpc>
                          <a:spcPct val="107000"/>
                        </a:lnSpc>
                        <a:spcAft>
                          <a:spcPts val="800"/>
                        </a:spcAft>
                        <a:buFont typeface="Symbol" panose="05050102010706020507" pitchFamily="18" charset="2"/>
                        <a:buNone/>
                      </a:pPr>
                      <a:r>
                        <a:rPr lang="en-AU" sz="1000" dirty="0"/>
                        <a:t>Does the project perform well and respond crisply to input?</a:t>
                      </a:r>
                    </a:p>
                    <a:p>
                      <a:pPr marL="0" lvl="0" indent="0" algn="l">
                        <a:lnSpc>
                          <a:spcPct val="107000"/>
                        </a:lnSpc>
                        <a:spcAft>
                          <a:spcPts val="800"/>
                        </a:spcAft>
                        <a:buFont typeface="Symbol" panose="05050102010706020507" pitchFamily="18" charset="2"/>
                        <a:buNone/>
                      </a:pPr>
                      <a:r>
                        <a:rPr lang="en-AU" sz="1000" dirty="0"/>
                        <a:t>Does the project make effective and appropriate use of the major features of its chosen platform(s)? Were there significant platform features or platforms the project could have benefited from but failed to utilise?</a:t>
                      </a:r>
                    </a:p>
                  </a:txBody>
                  <a:tcPr marL="114300" marR="114300" marT="0" marB="0"/>
                </a:tc>
                <a:tc>
                  <a:txBody>
                    <a:bodyPr/>
                    <a:lstStyle/>
                    <a:p>
                      <a:r>
                        <a:rPr lang="en-AU" sz="1000" dirty="0"/>
                        <a:t>25%</a:t>
                      </a:r>
                    </a:p>
                  </a:txBody>
                  <a:tcPr/>
                </a:tc>
                <a:extLst>
                  <a:ext uri="{0D108BD9-81ED-4DB2-BD59-A6C34878D82A}">
                    <a16:rowId xmlns:a16="http://schemas.microsoft.com/office/drawing/2014/main" val="148000826"/>
                  </a:ext>
                </a:extLst>
              </a:tr>
            </a:tbl>
          </a:graphicData>
        </a:graphic>
      </p:graphicFrame>
      <p:sp>
        <p:nvSpPr>
          <p:cNvPr id="3" name="Title 2"/>
          <p:cNvSpPr>
            <a:spLocks noGrp="1"/>
          </p:cNvSpPr>
          <p:nvPr>
            <p:ph type="title"/>
          </p:nvPr>
        </p:nvSpPr>
        <p:spPr/>
        <p:txBody>
          <a:bodyPr/>
          <a:lstStyle/>
          <a:p>
            <a:r>
              <a:rPr lang="en-AU" dirty="0"/>
              <a:t>Judging Criteria</a:t>
            </a:r>
          </a:p>
        </p:txBody>
      </p:sp>
    </p:spTree>
    <p:extLst>
      <p:ext uri="{BB962C8B-B14F-4D97-AF65-F5344CB8AC3E}">
        <p14:creationId xmlns:p14="http://schemas.microsoft.com/office/powerpoint/2010/main" val="3882791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Welcome</a:t>
            </a:r>
          </a:p>
        </p:txBody>
      </p:sp>
      <p:sp>
        <p:nvSpPr>
          <p:cNvPr id="3" name="Subtitle 2"/>
          <p:cNvSpPr>
            <a:spLocks noGrp="1"/>
          </p:cNvSpPr>
          <p:nvPr>
            <p:ph type="subTitle" idx="1"/>
          </p:nvPr>
        </p:nvSpPr>
        <p:spPr/>
        <p:txBody>
          <a:bodyPr/>
          <a:lstStyle/>
          <a:p>
            <a:r>
              <a:rPr lang="en-AU" dirty="0"/>
              <a:t>This presentation and more at</a:t>
            </a:r>
          </a:p>
          <a:p>
            <a:r>
              <a:rPr lang="en-AU" dirty="0">
                <a:hlinkClick r:id="rId2"/>
              </a:rPr>
              <a:t>https://github.com/MSFTAuDX/HackForGood</a:t>
            </a:r>
            <a:endParaRPr lang="en-AU" dirty="0"/>
          </a:p>
        </p:txBody>
      </p:sp>
    </p:spTree>
    <p:extLst>
      <p:ext uri="{BB962C8B-B14F-4D97-AF65-F5344CB8AC3E}">
        <p14:creationId xmlns:p14="http://schemas.microsoft.com/office/powerpoint/2010/main" val="23454679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391" y="1464328"/>
            <a:ext cx="8229600" cy="1517958"/>
          </a:xfrm>
        </p:spPr>
        <p:txBody>
          <a:bodyPr>
            <a:normAutofit/>
          </a:bodyPr>
          <a:lstStyle/>
          <a:p>
            <a:pPr algn="l"/>
            <a:br>
              <a:rPr lang="en-AU" sz="2400" dirty="0"/>
            </a:br>
            <a:endParaRPr lang="en-AU" sz="2400" dirty="0"/>
          </a:p>
        </p:txBody>
      </p:sp>
      <p:sp>
        <p:nvSpPr>
          <p:cNvPr id="3" name="Title 1"/>
          <p:cNvSpPr txBox="1">
            <a:spLocks/>
          </p:cNvSpPr>
          <p:nvPr/>
        </p:nvSpPr>
        <p:spPr>
          <a:xfrm>
            <a:off x="559266" y="47812"/>
            <a:ext cx="8229600" cy="85725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AU" dirty="0"/>
              <a:t>Prizes – Top 2 teams</a:t>
            </a:r>
          </a:p>
        </p:txBody>
      </p:sp>
      <p:sp>
        <p:nvSpPr>
          <p:cNvPr id="4" name="TextBox 3"/>
          <p:cNvSpPr txBox="1"/>
          <p:nvPr/>
        </p:nvSpPr>
        <p:spPr>
          <a:xfrm>
            <a:off x="411061" y="863292"/>
            <a:ext cx="8649049" cy="4247317"/>
          </a:xfrm>
          <a:prstGeom prst="rect">
            <a:avLst/>
          </a:prstGeom>
          <a:noFill/>
        </p:spPr>
        <p:txBody>
          <a:bodyPr wrap="square" rtlCol="0">
            <a:spAutoFit/>
          </a:bodyPr>
          <a:lstStyle/>
          <a:p>
            <a:pPr marL="342900" indent="-342900">
              <a:lnSpc>
                <a:spcPct val="150000"/>
              </a:lnSpc>
              <a:buFont typeface="+mj-lt"/>
              <a:buAutoNum type="arabicPeriod"/>
            </a:pPr>
            <a:r>
              <a:rPr lang="en-AU" dirty="0"/>
              <a:t>Opportunity to meet with Microsoft CEO Satya Nadella on 16</a:t>
            </a:r>
            <a:r>
              <a:rPr lang="en-AU" baseline="30000" dirty="0"/>
              <a:t>th</a:t>
            </a:r>
            <a:r>
              <a:rPr lang="en-AU" dirty="0"/>
              <a:t> November in Sydney</a:t>
            </a:r>
          </a:p>
          <a:p>
            <a:pPr marL="342900" indent="-342900">
              <a:lnSpc>
                <a:spcPct val="150000"/>
              </a:lnSpc>
              <a:buFont typeface="+mj-lt"/>
              <a:buAutoNum type="arabicPeriod"/>
            </a:pPr>
            <a:r>
              <a:rPr lang="en-AU" dirty="0"/>
              <a:t>Dedicated ongoing support through Social Ventures Australia – this includes mentoring, ideation, project implementation and more (</a:t>
            </a:r>
            <a:r>
              <a:rPr lang="en-AU" sz="1400" dirty="0"/>
              <a:t>Valued at up $30K per team</a:t>
            </a:r>
            <a:r>
              <a:rPr lang="en-AU" dirty="0"/>
              <a:t>)</a:t>
            </a:r>
          </a:p>
          <a:p>
            <a:pPr marL="342900" indent="-342900">
              <a:lnSpc>
                <a:spcPct val="150000"/>
              </a:lnSpc>
              <a:buFont typeface="+mj-lt"/>
              <a:buAutoNum type="arabicPeriod"/>
            </a:pPr>
            <a:r>
              <a:rPr lang="en-AU" dirty="0"/>
              <a:t>Invitation to attend Microsoft premier technical training event – Ignite Australia (</a:t>
            </a:r>
            <a:r>
              <a:rPr lang="en-AU" sz="1200" dirty="0"/>
              <a:t>14-17 Feb 2017, Gold Coast</a:t>
            </a:r>
            <a:r>
              <a:rPr lang="en-AU" dirty="0"/>
              <a:t>) with access 150+ technical training sessions, access to 150 Microsoft staff and  networking opportunity (</a:t>
            </a:r>
            <a:r>
              <a:rPr lang="en-AU" sz="1200" dirty="0"/>
              <a:t>Ticket Value $2,200 per person</a:t>
            </a:r>
            <a:r>
              <a:rPr lang="en-AU" dirty="0"/>
              <a:t>)</a:t>
            </a:r>
          </a:p>
          <a:p>
            <a:pPr marL="342900" indent="-342900">
              <a:lnSpc>
                <a:spcPct val="150000"/>
              </a:lnSpc>
              <a:buFont typeface="+mj-lt"/>
              <a:buAutoNum type="arabicPeriod"/>
            </a:pPr>
            <a:r>
              <a:rPr lang="en-AU" dirty="0"/>
              <a:t>Opportunity to showcase your project at Microsoft Ignite Australia to 2,500 of Australia’s top Developer and IT Professionals from across Australia</a:t>
            </a:r>
          </a:p>
          <a:p>
            <a:pPr marL="342900" indent="-342900">
              <a:lnSpc>
                <a:spcPct val="150000"/>
              </a:lnSpc>
              <a:buFont typeface="+mj-lt"/>
              <a:buAutoNum type="arabicPeriod"/>
            </a:pPr>
            <a:r>
              <a:rPr lang="en-AU" dirty="0"/>
              <a:t>Your project featured in Microsoft promotional activities both locally and internationally</a:t>
            </a:r>
          </a:p>
        </p:txBody>
      </p:sp>
    </p:spTree>
    <p:extLst>
      <p:ext uri="{BB962C8B-B14F-4D97-AF65-F5344CB8AC3E}">
        <p14:creationId xmlns:p14="http://schemas.microsoft.com/office/powerpoint/2010/main" val="36904668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Prizes</a:t>
            </a:r>
          </a:p>
        </p:txBody>
      </p:sp>
      <p:sp>
        <p:nvSpPr>
          <p:cNvPr id="3" name="Content Placeholder 2"/>
          <p:cNvSpPr>
            <a:spLocks noGrp="1"/>
          </p:cNvSpPr>
          <p:nvPr>
            <p:ph idx="1"/>
          </p:nvPr>
        </p:nvSpPr>
        <p:spPr/>
        <p:txBody>
          <a:bodyPr>
            <a:normAutofit/>
          </a:bodyPr>
          <a:lstStyle/>
          <a:p>
            <a:r>
              <a:rPr lang="en-AU" dirty="0"/>
              <a:t>2 Categories</a:t>
            </a:r>
          </a:p>
          <a:p>
            <a:pPr lvl="1"/>
            <a:r>
              <a:rPr lang="en-AU" dirty="0"/>
              <a:t>Public/Community</a:t>
            </a:r>
          </a:p>
          <a:p>
            <a:pPr lvl="1"/>
            <a:r>
              <a:rPr lang="en-AU" dirty="0"/>
              <a:t>Private</a:t>
            </a:r>
          </a:p>
          <a:p>
            <a:r>
              <a:rPr lang="en-AU" dirty="0"/>
              <a:t>Social Ventures Australia</a:t>
            </a:r>
          </a:p>
          <a:p>
            <a:pPr lvl="1"/>
            <a:r>
              <a:rPr lang="en-AU" dirty="0"/>
              <a:t>Services/Funding</a:t>
            </a:r>
          </a:p>
          <a:p>
            <a:r>
              <a:rPr lang="en-AU" dirty="0"/>
              <a:t>Ignite Tickets + Session (up to 5 per team)</a:t>
            </a:r>
          </a:p>
        </p:txBody>
      </p:sp>
    </p:spTree>
    <p:extLst>
      <p:ext uri="{BB962C8B-B14F-4D97-AF65-F5344CB8AC3E}">
        <p14:creationId xmlns:p14="http://schemas.microsoft.com/office/powerpoint/2010/main" val="2507946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Ideas</a:t>
            </a:r>
          </a:p>
        </p:txBody>
      </p:sp>
      <p:sp>
        <p:nvSpPr>
          <p:cNvPr id="3" name="Text Placeholder 2"/>
          <p:cNvSpPr>
            <a:spLocks noGrp="1"/>
          </p:cNvSpPr>
          <p:nvPr>
            <p:ph type="body" idx="1"/>
          </p:nvPr>
        </p:nvSpPr>
        <p:spPr/>
        <p:txBody>
          <a:bodyPr/>
          <a:lstStyle/>
          <a:p>
            <a:r>
              <a:rPr lang="en-AU" dirty="0"/>
              <a:t>Amy Whalley</a:t>
            </a:r>
          </a:p>
          <a:p>
            <a:r>
              <a:rPr lang="en-AU" dirty="0"/>
              <a:t>Australian Network for Disability</a:t>
            </a:r>
          </a:p>
        </p:txBody>
      </p:sp>
    </p:spTree>
    <p:extLst>
      <p:ext uri="{BB962C8B-B14F-4D97-AF65-F5344CB8AC3E}">
        <p14:creationId xmlns:p14="http://schemas.microsoft.com/office/powerpoint/2010/main" val="22827924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t>Accessible Development Resources</a:t>
            </a:r>
          </a:p>
        </p:txBody>
      </p:sp>
      <p:sp>
        <p:nvSpPr>
          <p:cNvPr id="3" name="Text Placeholder 2"/>
          <p:cNvSpPr>
            <a:spLocks noGrp="1"/>
          </p:cNvSpPr>
          <p:nvPr>
            <p:ph type="body" idx="1"/>
          </p:nvPr>
        </p:nvSpPr>
        <p:spPr/>
        <p:txBody>
          <a:bodyPr/>
          <a:lstStyle/>
          <a:p>
            <a:r>
              <a:rPr lang="en-AU" dirty="0"/>
              <a:t>David Masters</a:t>
            </a:r>
          </a:p>
          <a:p>
            <a:r>
              <a:rPr lang="en-AU" dirty="0"/>
              <a:t>Microsoft</a:t>
            </a:r>
          </a:p>
        </p:txBody>
      </p:sp>
    </p:spTree>
    <p:extLst>
      <p:ext uri="{BB962C8B-B14F-4D97-AF65-F5344CB8AC3E}">
        <p14:creationId xmlns:p14="http://schemas.microsoft.com/office/powerpoint/2010/main" val="10180523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931" y="353124"/>
            <a:ext cx="4437301" cy="1528880"/>
          </a:xfrm>
        </p:spPr>
        <p:txBody>
          <a:bodyPr/>
          <a:lstStyle/>
          <a:p>
            <a:r>
              <a:rPr lang="en-US" dirty="0"/>
              <a:t>Microsoft Accessibility site</a:t>
            </a:r>
          </a:p>
        </p:txBody>
      </p:sp>
      <p:sp>
        <p:nvSpPr>
          <p:cNvPr id="5" name="Rectangle 4"/>
          <p:cNvSpPr/>
          <p:nvPr/>
        </p:nvSpPr>
        <p:spPr>
          <a:xfrm>
            <a:off x="201977" y="1966669"/>
            <a:ext cx="4101099" cy="1631344"/>
          </a:xfrm>
          <a:prstGeom prst="rect">
            <a:avLst/>
          </a:prstGeom>
        </p:spPr>
        <p:txBody>
          <a:bodyPr wrap="square">
            <a:spAutoFit/>
          </a:bodyPr>
          <a:lstStyle/>
          <a:p>
            <a:pPr marL="252109" indent="-252109" defTabSz="672290">
              <a:lnSpc>
                <a:spcPct val="150000"/>
              </a:lnSpc>
              <a:spcAft>
                <a:spcPts val="441"/>
              </a:spcAft>
              <a:buFont typeface="Arial" panose="020B0604020202020204" pitchFamily="34" charset="0"/>
              <a:buChar char="•"/>
            </a:pPr>
            <a:r>
              <a:rPr lang="en-US" sz="1765" kern="0" dirty="0">
                <a:gradFill>
                  <a:gsLst>
                    <a:gs pos="2917">
                      <a:schemeClr val="tx1"/>
                    </a:gs>
                    <a:gs pos="30000">
                      <a:schemeClr val="tx1"/>
                    </a:gs>
                  </a:gsLst>
                  <a:lin ang="5400000" scaled="0"/>
                </a:gradFill>
              </a:rPr>
              <a:t>Explore our work</a:t>
            </a:r>
          </a:p>
          <a:p>
            <a:pPr marL="252109" indent="-252109" defTabSz="672290">
              <a:lnSpc>
                <a:spcPct val="90000"/>
              </a:lnSpc>
              <a:spcAft>
                <a:spcPts val="441"/>
              </a:spcAft>
              <a:buFont typeface="Arial" panose="020B0604020202020204" pitchFamily="34" charset="0"/>
              <a:buChar char="•"/>
            </a:pPr>
            <a:r>
              <a:rPr lang="en-US" sz="1765" kern="0" dirty="0">
                <a:gradFill>
                  <a:gsLst>
                    <a:gs pos="2917">
                      <a:schemeClr val="tx1"/>
                    </a:gs>
                    <a:gs pos="30000">
                      <a:schemeClr val="tx1"/>
                    </a:gs>
                  </a:gsLst>
                  <a:lin ang="5400000" scaled="0"/>
                </a:gradFill>
              </a:rPr>
              <a:t>Your source for guides, demos and tutorials</a:t>
            </a:r>
          </a:p>
          <a:p>
            <a:pPr defTabSz="672290">
              <a:lnSpc>
                <a:spcPct val="90000"/>
              </a:lnSpc>
              <a:spcAft>
                <a:spcPts val="441"/>
              </a:spcAft>
            </a:pPr>
            <a:endParaRPr lang="en-US" sz="1765" kern="0" dirty="0">
              <a:gradFill>
                <a:gsLst>
                  <a:gs pos="2917">
                    <a:schemeClr val="tx1"/>
                  </a:gs>
                  <a:gs pos="30000">
                    <a:schemeClr val="tx1"/>
                  </a:gs>
                </a:gsLst>
                <a:lin ang="5400000" scaled="0"/>
              </a:gradFill>
            </a:endParaRPr>
          </a:p>
          <a:p>
            <a:pPr defTabSz="672290">
              <a:lnSpc>
                <a:spcPct val="90000"/>
              </a:lnSpc>
              <a:spcAft>
                <a:spcPts val="441"/>
              </a:spcAft>
            </a:pPr>
            <a:r>
              <a:rPr lang="en-US" sz="1765" u="sng" kern="0" dirty="0">
                <a:solidFill>
                  <a:sysClr val="windowText" lastClr="000000"/>
                </a:solidFill>
                <a:hlinkClick r:id="rId3" tooltip="This is a link to the Microsoft Accessibility site"/>
              </a:rPr>
              <a:t>http://</a:t>
            </a:r>
            <a:r>
              <a:rPr lang="en-US" sz="1765" u="sng" kern="0" dirty="0">
                <a:solidFill>
                  <a:srgbClr val="547798"/>
                </a:solidFill>
                <a:hlinkClick r:id="rId3" tooltip="This is a link to the Microsoft Accessibility site"/>
              </a:rPr>
              <a:t>www.microsoft.com/accessibility</a:t>
            </a:r>
            <a:endParaRPr lang="en-US" sz="1765" kern="0" dirty="0">
              <a:solidFill>
                <a:srgbClr val="547798"/>
              </a:solidFill>
            </a:endParaRPr>
          </a:p>
        </p:txBody>
      </p:sp>
      <p:pic>
        <p:nvPicPr>
          <p:cNvPr id="8" name="Picture 7" descr="A young boy using a keyboard and smiling with a teacher in the background"/>
          <p:cNvPicPr>
            <a:picLocks noChangeAspect="1"/>
          </p:cNvPicPr>
          <p:nvPr/>
        </p:nvPicPr>
        <p:blipFill rotWithShape="1">
          <a:blip r:embed="rId4">
            <a:extLst>
              <a:ext uri="{28A0092B-C50C-407E-A947-70E740481C1C}">
                <a14:useLocalDpi xmlns:a14="http://schemas.microsoft.com/office/drawing/2010/main" val="0"/>
              </a:ext>
            </a:extLst>
          </a:blip>
          <a:srcRect l="12115" t="-227" r="25388" b="227"/>
          <a:stretch/>
        </p:blipFill>
        <p:spPr>
          <a:xfrm>
            <a:off x="4302792" y="-50264"/>
            <a:ext cx="4908156" cy="5234013"/>
          </a:xfrm>
          <a:prstGeom prst="rect">
            <a:avLst/>
          </a:prstGeom>
        </p:spPr>
      </p:pic>
    </p:spTree>
    <p:extLst>
      <p:ext uri="{BB962C8B-B14F-4D97-AF65-F5344CB8AC3E}">
        <p14:creationId xmlns:p14="http://schemas.microsoft.com/office/powerpoint/2010/main" val="68339566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113" y="206473"/>
            <a:ext cx="5715790" cy="1528880"/>
          </a:xfrm>
        </p:spPr>
        <p:txBody>
          <a:bodyPr/>
          <a:lstStyle/>
          <a:p>
            <a:r>
              <a:rPr lang="en-US" dirty="0"/>
              <a:t>Accessibility developer resources</a:t>
            </a:r>
          </a:p>
        </p:txBody>
      </p:sp>
      <p:sp>
        <p:nvSpPr>
          <p:cNvPr id="4" name="Rectangle 3"/>
          <p:cNvSpPr/>
          <p:nvPr/>
        </p:nvSpPr>
        <p:spPr>
          <a:xfrm>
            <a:off x="201977" y="2013601"/>
            <a:ext cx="3496019" cy="2798587"/>
          </a:xfrm>
          <a:prstGeom prst="rect">
            <a:avLst/>
          </a:prstGeom>
        </p:spPr>
        <p:txBody>
          <a:bodyPr wrap="square">
            <a:spAutoFit/>
          </a:bodyPr>
          <a:lstStyle/>
          <a:p>
            <a:pPr marL="252109" indent="-252109" defTabSz="672290">
              <a:lnSpc>
                <a:spcPct val="90000"/>
              </a:lnSpc>
              <a:spcAft>
                <a:spcPts val="441"/>
              </a:spcAft>
              <a:buFont typeface="Arial"/>
              <a:buChar char="•"/>
            </a:pPr>
            <a:endParaRPr lang="en-US" sz="588" kern="0" dirty="0">
              <a:gradFill>
                <a:gsLst>
                  <a:gs pos="2917">
                    <a:schemeClr val="tx1"/>
                  </a:gs>
                  <a:gs pos="30000">
                    <a:schemeClr val="tx1"/>
                  </a:gs>
                </a:gsLst>
                <a:lin ang="5400000" scaled="0"/>
              </a:gradFill>
            </a:endParaRP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Sample code</a:t>
            </a: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Documentation</a:t>
            </a:r>
          </a:p>
          <a:p>
            <a:pPr marL="252109" indent="-252109" defTabSz="672290">
              <a:lnSpc>
                <a:spcPct val="90000"/>
              </a:lnSpc>
              <a:spcAft>
                <a:spcPts val="441"/>
              </a:spcAft>
              <a:buFont typeface="Arial"/>
              <a:buChar char="•"/>
            </a:pPr>
            <a:r>
              <a:rPr lang="en-US" sz="1765" kern="0" dirty="0">
                <a:gradFill>
                  <a:gsLst>
                    <a:gs pos="2917">
                      <a:schemeClr val="tx1"/>
                    </a:gs>
                    <a:gs pos="30000">
                      <a:schemeClr val="tx1"/>
                    </a:gs>
                  </a:gsLst>
                  <a:lin ang="5400000" scaled="0"/>
                </a:gradFill>
              </a:rPr>
              <a:t>Free e-book on engineering accessible software</a:t>
            </a:r>
            <a:endParaRPr lang="en-US" sz="588" kern="0" dirty="0">
              <a:gradFill>
                <a:gsLst>
                  <a:gs pos="2917">
                    <a:schemeClr val="tx1"/>
                  </a:gs>
                  <a:gs pos="30000">
                    <a:schemeClr val="tx1"/>
                  </a:gs>
                </a:gsLst>
                <a:lin ang="5400000" scaled="0"/>
              </a:gradFill>
            </a:endParaRPr>
          </a:p>
          <a:p>
            <a:pPr defTabSz="672290">
              <a:lnSpc>
                <a:spcPct val="90000"/>
              </a:lnSpc>
              <a:spcAft>
                <a:spcPts val="441"/>
              </a:spcAft>
            </a:pPr>
            <a:endParaRPr lang="en-AU" sz="1350" u="sng" kern="0" dirty="0">
              <a:solidFill>
                <a:sysClr val="windowText" lastClr="000000"/>
              </a:solidFill>
              <a:hlinkClick r:id="rId3"/>
            </a:endParaRPr>
          </a:p>
          <a:p>
            <a:pPr defTabSz="672290">
              <a:lnSpc>
                <a:spcPct val="90000"/>
              </a:lnSpc>
              <a:spcAft>
                <a:spcPts val="441"/>
              </a:spcAft>
            </a:pPr>
            <a:endParaRPr lang="en-AU" sz="1350" u="sng" kern="0" dirty="0">
              <a:solidFill>
                <a:sysClr val="windowText" lastClr="000000"/>
              </a:solidFill>
              <a:hlinkClick r:id="rId3"/>
            </a:endParaRPr>
          </a:p>
          <a:p>
            <a:pPr defTabSz="672290">
              <a:lnSpc>
                <a:spcPct val="90000"/>
              </a:lnSpc>
              <a:spcAft>
                <a:spcPts val="441"/>
              </a:spcAft>
            </a:pPr>
            <a:r>
              <a:rPr lang="en-AU" sz="1350" u="sng" kern="0" dirty="0">
                <a:solidFill>
                  <a:sysClr val="windowText" lastClr="000000"/>
                </a:solidFill>
                <a:hlinkClick r:id="rId3"/>
              </a:rPr>
              <a:t>https://developer.microsoft.com/en-us/windows/accessible-apps</a:t>
            </a:r>
            <a:endParaRPr lang="en-AU" sz="1350" kern="0" dirty="0">
              <a:solidFill>
                <a:sysClr val="windowText" lastClr="000000"/>
              </a:solidFill>
            </a:endParaRPr>
          </a:p>
          <a:p>
            <a:pPr defTabSz="672290">
              <a:lnSpc>
                <a:spcPct val="90000"/>
              </a:lnSpc>
              <a:spcAft>
                <a:spcPts val="441"/>
              </a:spcAft>
            </a:pPr>
            <a:endParaRPr lang="en-US" sz="1765" kern="0" dirty="0">
              <a:gradFill>
                <a:gsLst>
                  <a:gs pos="2917">
                    <a:schemeClr val="tx1"/>
                  </a:gs>
                  <a:gs pos="30000">
                    <a:schemeClr val="tx1"/>
                  </a:gs>
                </a:gsLst>
                <a:lin ang="5400000" scaled="0"/>
              </a:gradFill>
            </a:endParaRPr>
          </a:p>
          <a:p>
            <a:pPr defTabSz="672290">
              <a:lnSpc>
                <a:spcPct val="90000"/>
              </a:lnSpc>
              <a:spcAft>
                <a:spcPts val="441"/>
              </a:spcAft>
            </a:pPr>
            <a:endParaRPr lang="en-US" sz="1765" kern="0" dirty="0">
              <a:gradFill>
                <a:gsLst>
                  <a:gs pos="2917">
                    <a:schemeClr val="tx1"/>
                  </a:gs>
                  <a:gs pos="30000">
                    <a:schemeClr val="tx1"/>
                  </a:gs>
                </a:gsLst>
                <a:lin ang="5400000" scaled="0"/>
              </a:gradFill>
            </a:endParaRPr>
          </a:p>
        </p:txBody>
      </p:sp>
      <p:pic>
        <p:nvPicPr>
          <p:cNvPr id="6" name="Picture 5" descr="Accessibility developer hub homep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9309" y="1659475"/>
            <a:ext cx="4706231" cy="3280100"/>
          </a:xfrm>
          <a:prstGeom prst="rect">
            <a:avLst/>
          </a:prstGeom>
          <a:ln>
            <a:solidFill>
              <a:schemeClr val="tx1"/>
            </a:solidFill>
          </a:ln>
        </p:spPr>
      </p:pic>
    </p:spTree>
    <p:extLst>
      <p:ext uri="{BB962C8B-B14F-4D97-AF65-F5344CB8AC3E}">
        <p14:creationId xmlns:p14="http://schemas.microsoft.com/office/powerpoint/2010/main" val="52960338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931" y="353124"/>
            <a:ext cx="4033911" cy="1528880"/>
          </a:xfrm>
        </p:spPr>
        <p:txBody>
          <a:bodyPr/>
          <a:lstStyle/>
          <a:p>
            <a:r>
              <a:rPr lang="en-US" dirty="0"/>
              <a:t>Cognitive Services APIs</a:t>
            </a:r>
          </a:p>
        </p:txBody>
      </p:sp>
      <p:sp>
        <p:nvSpPr>
          <p:cNvPr id="6" name="Rectangle 5"/>
          <p:cNvSpPr/>
          <p:nvPr/>
        </p:nvSpPr>
        <p:spPr>
          <a:xfrm>
            <a:off x="269209" y="2504520"/>
            <a:ext cx="3785207" cy="825611"/>
          </a:xfrm>
          <a:prstGeom prst="rect">
            <a:avLst/>
          </a:prstGeom>
        </p:spPr>
        <p:txBody>
          <a:bodyPr wrap="square">
            <a:spAutoFit/>
          </a:bodyPr>
          <a:lstStyle/>
          <a:p>
            <a:pPr defTabSz="672290">
              <a:lnSpc>
                <a:spcPct val="90000"/>
              </a:lnSpc>
              <a:spcAft>
                <a:spcPts val="441"/>
              </a:spcAft>
            </a:pPr>
            <a:r>
              <a:rPr lang="en-US" sz="1765" kern="0" dirty="0">
                <a:gradFill>
                  <a:gsLst>
                    <a:gs pos="2917">
                      <a:schemeClr val="tx1"/>
                    </a:gs>
                    <a:gs pos="30000">
                      <a:schemeClr val="tx1"/>
                    </a:gs>
                  </a:gsLst>
                  <a:lin ang="5400000" scaled="0"/>
                </a:gradFill>
              </a:rPr>
              <a:t>APIs for Vision, Natural language queries, Translation, Speech recognition, Text-to-speech </a:t>
            </a:r>
            <a:r>
              <a:rPr lang="en-US" sz="1765" kern="0" dirty="0" err="1">
                <a:gradFill>
                  <a:gsLst>
                    <a:gs pos="2917">
                      <a:schemeClr val="tx1"/>
                    </a:gs>
                    <a:gs pos="30000">
                      <a:schemeClr val="tx1"/>
                    </a:gs>
                  </a:gsLst>
                  <a:lin ang="5400000" scaled="0"/>
                </a:gradFill>
              </a:rPr>
              <a:t>etc</a:t>
            </a:r>
            <a:endParaRPr lang="en-US" sz="1765" kern="0" dirty="0">
              <a:gradFill>
                <a:gsLst>
                  <a:gs pos="2917">
                    <a:schemeClr val="tx1"/>
                  </a:gs>
                  <a:gs pos="30000">
                    <a:schemeClr val="tx1"/>
                  </a:gs>
                </a:gsLst>
                <a:lin ang="5400000" scaled="0"/>
              </a:gradFill>
            </a:endParaRPr>
          </a:p>
        </p:txBody>
      </p:sp>
      <p:sp>
        <p:nvSpPr>
          <p:cNvPr id="8" name="Rectangle 7"/>
          <p:cNvSpPr/>
          <p:nvPr/>
        </p:nvSpPr>
        <p:spPr>
          <a:xfrm>
            <a:off x="201931" y="4506192"/>
            <a:ext cx="3951688" cy="581185"/>
          </a:xfrm>
          <a:prstGeom prst="rect">
            <a:avLst/>
          </a:prstGeom>
        </p:spPr>
        <p:txBody>
          <a:bodyPr wrap="square">
            <a:spAutoFit/>
          </a:bodyPr>
          <a:lstStyle/>
          <a:p>
            <a:pPr defTabSz="672290">
              <a:lnSpc>
                <a:spcPct val="90000"/>
              </a:lnSpc>
              <a:spcAft>
                <a:spcPts val="441"/>
              </a:spcAft>
            </a:pPr>
            <a:r>
              <a:rPr lang="en-US" sz="1765" u="sng" kern="0" dirty="0">
                <a:solidFill>
                  <a:schemeClr val="bg2">
                    <a:lumMod val="40000"/>
                    <a:lumOff val="60000"/>
                  </a:schemeClr>
                </a:solidFill>
              </a:rPr>
              <a:t>https://www.microsoft.com/cognitive-services/en-us/apis</a:t>
            </a:r>
          </a:p>
        </p:txBody>
      </p:sp>
      <p:pic>
        <p:nvPicPr>
          <p:cNvPr id="3" name="Picture 2"/>
          <p:cNvPicPr>
            <a:picLocks noChangeAspect="1"/>
          </p:cNvPicPr>
          <p:nvPr/>
        </p:nvPicPr>
        <p:blipFill rotWithShape="1">
          <a:blip r:embed="rId3"/>
          <a:srcRect l="17582" t="18744" r="18862" b="4923"/>
          <a:stretch/>
        </p:blipFill>
        <p:spPr>
          <a:xfrm>
            <a:off x="4176654" y="45345"/>
            <a:ext cx="4967347" cy="5098156"/>
          </a:xfrm>
          <a:prstGeom prst="rect">
            <a:avLst/>
          </a:prstGeom>
        </p:spPr>
      </p:pic>
    </p:spTree>
    <p:extLst>
      <p:ext uri="{BB962C8B-B14F-4D97-AF65-F5344CB8AC3E}">
        <p14:creationId xmlns:p14="http://schemas.microsoft.com/office/powerpoint/2010/main" val="167490669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669002" y="47097"/>
            <a:ext cx="7424993" cy="5096039"/>
          </a:xfrm>
          <a:prstGeom prst="rect">
            <a:avLst/>
          </a:prstGeom>
        </p:spPr>
      </p:pic>
      <p:sp>
        <p:nvSpPr>
          <p:cNvPr id="2" name="Title 1"/>
          <p:cNvSpPr>
            <a:spLocks noGrp="1"/>
          </p:cNvSpPr>
          <p:nvPr>
            <p:ph type="title"/>
          </p:nvPr>
        </p:nvSpPr>
        <p:spPr>
          <a:xfrm>
            <a:off x="113468" y="99518"/>
            <a:ext cx="8741880" cy="2938077"/>
          </a:xfrm>
        </p:spPr>
        <p:txBody>
          <a:bodyPr/>
          <a:lstStyle/>
          <a:p>
            <a:r>
              <a:rPr lang="en-AU" dirty="0"/>
              <a:t>Inclusive </a:t>
            </a:r>
            <a:br>
              <a:rPr lang="en-AU" dirty="0"/>
            </a:br>
            <a:r>
              <a:rPr lang="en-AU" dirty="0"/>
              <a:t>Design</a:t>
            </a:r>
          </a:p>
        </p:txBody>
      </p:sp>
      <p:sp>
        <p:nvSpPr>
          <p:cNvPr id="4" name="TextBox 3"/>
          <p:cNvSpPr txBox="1"/>
          <p:nvPr/>
        </p:nvSpPr>
        <p:spPr>
          <a:xfrm>
            <a:off x="1669002" y="4774722"/>
            <a:ext cx="3696205" cy="470898"/>
          </a:xfrm>
          <a:prstGeom prst="rect">
            <a:avLst/>
          </a:prstGeom>
          <a:noFill/>
        </p:spPr>
        <p:txBody>
          <a:bodyPr wrap="none" lIns="137160" tIns="109728" rIns="137160" bIns="109728" rtlCol="0">
            <a:spAutoFit/>
          </a:bodyPr>
          <a:lstStyle/>
          <a:p>
            <a:pPr defTabSz="685800">
              <a:lnSpc>
                <a:spcPct val="90000"/>
              </a:lnSpc>
              <a:spcAft>
                <a:spcPts val="450"/>
              </a:spcAft>
            </a:pPr>
            <a:r>
              <a:rPr lang="en-AU" kern="0" dirty="0">
                <a:solidFill>
                  <a:schemeClr val="bg2">
                    <a:lumMod val="40000"/>
                    <a:lumOff val="60000"/>
                  </a:schemeClr>
                </a:solidFill>
              </a:rPr>
              <a:t>http://www.microsoft.com/design</a:t>
            </a:r>
          </a:p>
        </p:txBody>
      </p:sp>
    </p:spTree>
    <p:extLst>
      <p:ext uri="{BB962C8B-B14F-4D97-AF65-F5344CB8AC3E}">
        <p14:creationId xmlns:p14="http://schemas.microsoft.com/office/powerpoint/2010/main" val="162779007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Q&amp;A</a:t>
            </a:r>
          </a:p>
        </p:txBody>
      </p:sp>
      <p:sp>
        <p:nvSpPr>
          <p:cNvPr id="3" name="Text Placeholder 2"/>
          <p:cNvSpPr>
            <a:spLocks noGrp="1"/>
          </p:cNvSpPr>
          <p:nvPr>
            <p:ph type="body" idx="1"/>
          </p:nvPr>
        </p:nvSpPr>
        <p:spPr/>
        <p:txBody>
          <a:bodyPr/>
          <a:lstStyle/>
          <a:p>
            <a:endParaRPr lang="en-AU"/>
          </a:p>
        </p:txBody>
      </p:sp>
    </p:spTree>
    <p:extLst>
      <p:ext uri="{BB962C8B-B14F-4D97-AF65-F5344CB8AC3E}">
        <p14:creationId xmlns:p14="http://schemas.microsoft.com/office/powerpoint/2010/main" val="37203449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All this and more</a:t>
            </a:r>
          </a:p>
        </p:txBody>
      </p:sp>
      <p:sp>
        <p:nvSpPr>
          <p:cNvPr id="5" name="Content Placeholder 4"/>
          <p:cNvSpPr>
            <a:spLocks noGrp="1"/>
          </p:cNvSpPr>
          <p:nvPr>
            <p:ph idx="1"/>
          </p:nvPr>
        </p:nvSpPr>
        <p:spPr/>
        <p:txBody>
          <a:bodyPr/>
          <a:lstStyle/>
          <a:p>
            <a:r>
              <a:rPr lang="en-AU" dirty="0">
                <a:hlinkClick r:id="rId2"/>
              </a:rPr>
              <a:t>https://github.com/MSFTAuDX/HackForGood</a:t>
            </a:r>
            <a:endParaRPr lang="en-AU" dirty="0"/>
          </a:p>
          <a:p>
            <a:r>
              <a:rPr lang="en-AU" u="sng" dirty="0">
                <a:hlinkClick r:id="rId3"/>
              </a:rPr>
              <a:t>https://aka.ms/hackregistration</a:t>
            </a:r>
            <a:endParaRPr lang="en-AU" dirty="0"/>
          </a:p>
          <a:p>
            <a:r>
              <a:rPr lang="en-AU" u="sng" dirty="0">
                <a:hlinkClick r:id="rId4"/>
              </a:rPr>
              <a:t>https://aka.ms/sydneydev</a:t>
            </a:r>
            <a:endParaRPr lang="en-AU" dirty="0"/>
          </a:p>
        </p:txBody>
      </p:sp>
    </p:spTree>
    <p:extLst>
      <p:ext uri="{BB962C8B-B14F-4D97-AF65-F5344CB8AC3E}">
        <p14:creationId xmlns:p14="http://schemas.microsoft.com/office/powerpoint/2010/main" val="3154777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AU" dirty="0"/>
              <a:t>This session is being live-streamed</a:t>
            </a:r>
          </a:p>
        </p:txBody>
      </p:sp>
      <p:sp>
        <p:nvSpPr>
          <p:cNvPr id="3" name="Subtitle 2"/>
          <p:cNvSpPr>
            <a:spLocks noGrp="1"/>
          </p:cNvSpPr>
          <p:nvPr>
            <p:ph type="subTitle" idx="1"/>
          </p:nvPr>
        </p:nvSpPr>
        <p:spPr/>
        <p:txBody>
          <a:bodyPr/>
          <a:lstStyle/>
          <a:p>
            <a:r>
              <a:rPr lang="en-AU">
                <a:hlinkClick r:id="rId2"/>
              </a:rPr>
              <a:t>http://aka.ms/H4GStream</a:t>
            </a:r>
            <a:r>
              <a:rPr lang="en-AU"/>
              <a:t> </a:t>
            </a:r>
            <a:endParaRPr lang="en-AU" dirty="0"/>
          </a:p>
        </p:txBody>
      </p:sp>
    </p:spTree>
    <p:extLst>
      <p:ext uri="{BB962C8B-B14F-4D97-AF65-F5344CB8AC3E}">
        <p14:creationId xmlns:p14="http://schemas.microsoft.com/office/powerpoint/2010/main" val="11059355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95068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Agenda</a:t>
            </a:r>
          </a:p>
        </p:txBody>
      </p:sp>
      <p:sp>
        <p:nvSpPr>
          <p:cNvPr id="5" name="Content Placeholder 4"/>
          <p:cNvSpPr>
            <a:spLocks noGrp="1"/>
          </p:cNvSpPr>
          <p:nvPr>
            <p:ph idx="1"/>
          </p:nvPr>
        </p:nvSpPr>
        <p:spPr/>
        <p:txBody>
          <a:bodyPr/>
          <a:lstStyle/>
          <a:p>
            <a:r>
              <a:rPr lang="en-AU" dirty="0"/>
              <a:t>Introduction</a:t>
            </a:r>
          </a:p>
          <a:p>
            <a:r>
              <a:rPr lang="en-AU" dirty="0"/>
              <a:t>Hack Logistics, T&amp;Cs</a:t>
            </a:r>
          </a:p>
          <a:p>
            <a:r>
              <a:rPr lang="en-AU" dirty="0"/>
              <a:t>Ideas</a:t>
            </a:r>
          </a:p>
          <a:p>
            <a:r>
              <a:rPr lang="en-AU" dirty="0"/>
              <a:t>Q&amp;A</a:t>
            </a:r>
          </a:p>
        </p:txBody>
      </p:sp>
    </p:spTree>
    <p:extLst>
      <p:ext uri="{BB962C8B-B14F-4D97-AF65-F5344CB8AC3E}">
        <p14:creationId xmlns:p14="http://schemas.microsoft.com/office/powerpoint/2010/main" val="1000267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Introduction</a:t>
            </a:r>
          </a:p>
        </p:txBody>
      </p:sp>
      <p:sp>
        <p:nvSpPr>
          <p:cNvPr id="5" name="Text Placeholder 4"/>
          <p:cNvSpPr>
            <a:spLocks noGrp="1"/>
          </p:cNvSpPr>
          <p:nvPr>
            <p:ph type="body" idx="1"/>
          </p:nvPr>
        </p:nvSpPr>
        <p:spPr/>
        <p:txBody>
          <a:bodyPr/>
          <a:lstStyle/>
          <a:p>
            <a:r>
              <a:rPr lang="en-AU" dirty="0"/>
              <a:t>Andrew Coates</a:t>
            </a:r>
          </a:p>
          <a:p>
            <a:r>
              <a:rPr lang="en-AU" dirty="0"/>
              <a:t>Microsoft</a:t>
            </a:r>
          </a:p>
        </p:txBody>
      </p:sp>
    </p:spTree>
    <p:extLst>
      <p:ext uri="{BB962C8B-B14F-4D97-AF65-F5344CB8AC3E}">
        <p14:creationId xmlns:p14="http://schemas.microsoft.com/office/powerpoint/2010/main" val="4831194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Logistics</a:t>
            </a:r>
          </a:p>
        </p:txBody>
      </p:sp>
      <p:sp>
        <p:nvSpPr>
          <p:cNvPr id="3" name="Text Placeholder 2"/>
          <p:cNvSpPr>
            <a:spLocks noGrp="1"/>
          </p:cNvSpPr>
          <p:nvPr>
            <p:ph type="body" idx="1"/>
          </p:nvPr>
        </p:nvSpPr>
        <p:spPr/>
        <p:txBody>
          <a:bodyPr/>
          <a:lstStyle/>
          <a:p>
            <a:r>
              <a:rPr lang="en-AU" dirty="0"/>
              <a:t>Megan Mallin</a:t>
            </a:r>
          </a:p>
          <a:p>
            <a:r>
              <a:rPr lang="en-AU" dirty="0"/>
              <a:t>Microsoft</a:t>
            </a:r>
          </a:p>
        </p:txBody>
      </p:sp>
    </p:spTree>
    <p:extLst>
      <p:ext uri="{BB962C8B-B14F-4D97-AF65-F5344CB8AC3E}">
        <p14:creationId xmlns:p14="http://schemas.microsoft.com/office/powerpoint/2010/main" val="2685952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Location</a:t>
            </a:r>
          </a:p>
        </p:txBody>
      </p:sp>
      <p:pic>
        <p:nvPicPr>
          <p:cNvPr id="9" name="Picture 8"/>
          <p:cNvPicPr>
            <a:picLocks noChangeAspect="1"/>
          </p:cNvPicPr>
          <p:nvPr/>
        </p:nvPicPr>
        <p:blipFill>
          <a:blip r:embed="rId2"/>
          <a:stretch>
            <a:fillRect/>
          </a:stretch>
        </p:blipFill>
        <p:spPr>
          <a:xfrm>
            <a:off x="2808126" y="1118263"/>
            <a:ext cx="5489899" cy="36735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Callout: Line with Accent Bar 7"/>
          <p:cNvSpPr/>
          <p:nvPr/>
        </p:nvSpPr>
        <p:spPr>
          <a:xfrm>
            <a:off x="6568749" y="205979"/>
            <a:ext cx="1791478" cy="482081"/>
          </a:xfrm>
          <a:prstGeom prst="accentCallout1">
            <a:avLst>
              <a:gd name="adj1" fmla="val 18750"/>
              <a:gd name="adj2" fmla="val -8333"/>
              <a:gd name="adj3" fmla="val 563999"/>
              <a:gd name="adj4" fmla="val -3851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UNSW</a:t>
            </a:r>
          </a:p>
        </p:txBody>
      </p:sp>
      <p:sp>
        <p:nvSpPr>
          <p:cNvPr id="10" name="Rectangle 9"/>
          <p:cNvSpPr/>
          <p:nvPr/>
        </p:nvSpPr>
        <p:spPr>
          <a:xfrm>
            <a:off x="5553075" y="2867608"/>
            <a:ext cx="617570" cy="373225"/>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4303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Location</a:t>
            </a:r>
          </a:p>
        </p:txBody>
      </p:sp>
      <p:pic>
        <p:nvPicPr>
          <p:cNvPr id="5" name="Picture 4"/>
          <p:cNvPicPr>
            <a:picLocks noChangeAspect="1"/>
          </p:cNvPicPr>
          <p:nvPr/>
        </p:nvPicPr>
        <p:blipFill>
          <a:blip r:embed="rId2"/>
          <a:stretch>
            <a:fillRect/>
          </a:stretch>
        </p:blipFill>
        <p:spPr>
          <a:xfrm>
            <a:off x="1704390" y="1063229"/>
            <a:ext cx="6655837" cy="3804920"/>
          </a:xfrm>
          <a:prstGeom prst="roundRect">
            <a:avLst>
              <a:gd name="adj" fmla="val 3363"/>
            </a:avLst>
          </a:prstGeom>
          <a:solidFill>
            <a:srgbClr val="FFFFFF">
              <a:shade val="85000"/>
            </a:srgbClr>
          </a:solidFill>
          <a:ln>
            <a:noFill/>
          </a:ln>
          <a:effectLst>
            <a:reflection blurRad="12700" stA="38000" endPos="28000" dist="5000" dir="5400000" sy="-100000" algn="bl" rotWithShape="0"/>
          </a:effectLst>
        </p:spPr>
      </p:pic>
      <p:sp>
        <p:nvSpPr>
          <p:cNvPr id="8" name="Callout: Line with Accent Bar 7"/>
          <p:cNvSpPr/>
          <p:nvPr/>
        </p:nvSpPr>
        <p:spPr>
          <a:xfrm>
            <a:off x="6568749" y="205979"/>
            <a:ext cx="1791478" cy="482081"/>
          </a:xfrm>
          <a:prstGeom prst="accentCallout1">
            <a:avLst>
              <a:gd name="adj1" fmla="val 18750"/>
              <a:gd name="adj2" fmla="val -8333"/>
              <a:gd name="adj3" fmla="val 300773"/>
              <a:gd name="adj4" fmla="val -98582"/>
            </a:avLst>
          </a:prstGeom>
          <a:solidFill>
            <a:srgbClr val="53BFCE"/>
          </a:solidFill>
          <a:ln w="19050">
            <a:solidFill>
              <a:srgbClr val="53BFCE"/>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AU" dirty="0"/>
              <a:t>Colombo</a:t>
            </a:r>
          </a:p>
        </p:txBody>
      </p:sp>
    </p:spTree>
    <p:extLst>
      <p:ext uri="{BB962C8B-B14F-4D97-AF65-F5344CB8AC3E}">
        <p14:creationId xmlns:p14="http://schemas.microsoft.com/office/powerpoint/2010/main" val="3014661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a:t>Hack for Good Schedule</a:t>
            </a:r>
          </a:p>
        </p:txBody>
      </p:sp>
      <p:graphicFrame>
        <p:nvGraphicFramePr>
          <p:cNvPr id="8" name="Content Placeholder 7"/>
          <p:cNvGraphicFramePr>
            <a:graphicFrameLocks noGrp="1"/>
          </p:cNvGraphicFramePr>
          <p:nvPr>
            <p:ph sz="half" idx="1"/>
            <p:extLst>
              <p:ext uri="{D42A27DB-BD31-4B8C-83A1-F6EECF244321}">
                <p14:modId xmlns:p14="http://schemas.microsoft.com/office/powerpoint/2010/main" val="3135729715"/>
              </p:ext>
            </p:extLst>
          </p:nvPr>
        </p:nvGraphicFramePr>
        <p:xfrm>
          <a:off x="457200" y="1290638"/>
          <a:ext cx="4038600" cy="2225040"/>
        </p:xfrm>
        <a:graphic>
          <a:graphicData uri="http://schemas.openxmlformats.org/drawingml/2006/table">
            <a:tbl>
              <a:tblPr firstRow="1" bandRow="1">
                <a:tableStyleId>{5C22544A-7EE6-4342-B048-85BDC9FD1C3A}</a:tableStyleId>
              </a:tblPr>
              <a:tblGrid>
                <a:gridCol w="830424">
                  <a:extLst>
                    <a:ext uri="{9D8B030D-6E8A-4147-A177-3AD203B41FA5}">
                      <a16:colId xmlns:a16="http://schemas.microsoft.com/office/drawing/2014/main" val="4245575642"/>
                    </a:ext>
                  </a:extLst>
                </a:gridCol>
                <a:gridCol w="3208176">
                  <a:extLst>
                    <a:ext uri="{9D8B030D-6E8A-4147-A177-3AD203B41FA5}">
                      <a16:colId xmlns:a16="http://schemas.microsoft.com/office/drawing/2014/main" val="4287593999"/>
                    </a:ext>
                  </a:extLst>
                </a:gridCol>
              </a:tblGrid>
              <a:tr h="370840">
                <a:tc gridSpan="2">
                  <a:txBody>
                    <a:bodyPr/>
                    <a:lstStyle/>
                    <a:p>
                      <a:r>
                        <a:rPr lang="en-AU" dirty="0"/>
                        <a:t>Monday 16 November</a:t>
                      </a:r>
                    </a:p>
                  </a:txBody>
                  <a:tcPr/>
                </a:tc>
                <a:tc hMerge="1">
                  <a:txBody>
                    <a:bodyPr/>
                    <a:lstStyle/>
                    <a:p>
                      <a:endParaRPr lang="en-AU" dirty="0"/>
                    </a:p>
                  </a:txBody>
                  <a:tcPr/>
                </a:tc>
                <a:extLst>
                  <a:ext uri="{0D108BD9-81ED-4DB2-BD59-A6C34878D82A}">
                    <a16:rowId xmlns:a16="http://schemas.microsoft.com/office/drawing/2014/main" val="3388421857"/>
                  </a:ext>
                </a:extLst>
              </a:tr>
              <a:tr h="370840">
                <a:tc>
                  <a:txBody>
                    <a:bodyPr/>
                    <a:lstStyle/>
                    <a:p>
                      <a:r>
                        <a:rPr lang="en-AU" dirty="0"/>
                        <a:t>10:00</a:t>
                      </a:r>
                    </a:p>
                  </a:txBody>
                  <a:tcPr/>
                </a:tc>
                <a:tc>
                  <a:txBody>
                    <a:bodyPr/>
                    <a:lstStyle/>
                    <a:p>
                      <a:r>
                        <a:rPr lang="en-AU" dirty="0"/>
                        <a:t>Opening/Welcome</a:t>
                      </a:r>
                    </a:p>
                  </a:txBody>
                  <a:tcPr/>
                </a:tc>
                <a:extLst>
                  <a:ext uri="{0D108BD9-81ED-4DB2-BD59-A6C34878D82A}">
                    <a16:rowId xmlns:a16="http://schemas.microsoft.com/office/drawing/2014/main" val="3987923729"/>
                  </a:ext>
                </a:extLst>
              </a:tr>
              <a:tr h="370840">
                <a:tc>
                  <a:txBody>
                    <a:bodyPr/>
                    <a:lstStyle/>
                    <a:p>
                      <a:r>
                        <a:rPr lang="en-AU" dirty="0"/>
                        <a:t>10:30</a:t>
                      </a:r>
                    </a:p>
                  </a:txBody>
                  <a:tcPr/>
                </a:tc>
                <a:tc>
                  <a:txBody>
                    <a:bodyPr/>
                    <a:lstStyle/>
                    <a:p>
                      <a:r>
                        <a:rPr lang="en-AU" dirty="0"/>
                        <a:t>Hack</a:t>
                      </a:r>
                      <a:r>
                        <a:rPr lang="en-AU" baseline="0" dirty="0"/>
                        <a:t> Begins</a:t>
                      </a:r>
                      <a:endParaRPr lang="en-AU" dirty="0"/>
                    </a:p>
                  </a:txBody>
                  <a:tcPr/>
                </a:tc>
                <a:extLst>
                  <a:ext uri="{0D108BD9-81ED-4DB2-BD59-A6C34878D82A}">
                    <a16:rowId xmlns:a16="http://schemas.microsoft.com/office/drawing/2014/main" val="581861342"/>
                  </a:ext>
                </a:extLst>
              </a:tr>
              <a:tr h="370840">
                <a:tc>
                  <a:txBody>
                    <a:bodyPr/>
                    <a:lstStyle/>
                    <a:p>
                      <a:r>
                        <a:rPr lang="en-AU" dirty="0"/>
                        <a:t>12:30</a:t>
                      </a:r>
                    </a:p>
                  </a:txBody>
                  <a:tcPr/>
                </a:tc>
                <a:tc>
                  <a:txBody>
                    <a:bodyPr/>
                    <a:lstStyle/>
                    <a:p>
                      <a:r>
                        <a:rPr lang="en-AU" dirty="0"/>
                        <a:t>Lunch</a:t>
                      </a:r>
                    </a:p>
                  </a:txBody>
                  <a:tcPr/>
                </a:tc>
                <a:extLst>
                  <a:ext uri="{0D108BD9-81ED-4DB2-BD59-A6C34878D82A}">
                    <a16:rowId xmlns:a16="http://schemas.microsoft.com/office/drawing/2014/main" val="3020331962"/>
                  </a:ext>
                </a:extLst>
              </a:tr>
              <a:tr h="370840">
                <a:tc>
                  <a:txBody>
                    <a:bodyPr/>
                    <a:lstStyle/>
                    <a:p>
                      <a:r>
                        <a:rPr lang="en-AU" dirty="0"/>
                        <a:t>18:00</a:t>
                      </a:r>
                    </a:p>
                  </a:txBody>
                  <a:tcPr/>
                </a:tc>
                <a:tc>
                  <a:txBody>
                    <a:bodyPr/>
                    <a:lstStyle/>
                    <a:p>
                      <a:r>
                        <a:rPr lang="en-AU" dirty="0"/>
                        <a:t>Dinner</a:t>
                      </a:r>
                    </a:p>
                  </a:txBody>
                  <a:tcPr/>
                </a:tc>
                <a:extLst>
                  <a:ext uri="{0D108BD9-81ED-4DB2-BD59-A6C34878D82A}">
                    <a16:rowId xmlns:a16="http://schemas.microsoft.com/office/drawing/2014/main" val="3855265505"/>
                  </a:ext>
                </a:extLst>
              </a:tr>
              <a:tr h="370840">
                <a:tc>
                  <a:txBody>
                    <a:bodyPr/>
                    <a:lstStyle/>
                    <a:p>
                      <a:r>
                        <a:rPr lang="en-AU" dirty="0"/>
                        <a:t>22:00</a:t>
                      </a:r>
                    </a:p>
                  </a:txBody>
                  <a:tcPr/>
                </a:tc>
                <a:tc>
                  <a:txBody>
                    <a:bodyPr/>
                    <a:lstStyle/>
                    <a:p>
                      <a:r>
                        <a:rPr lang="en-AU" dirty="0"/>
                        <a:t>Close</a:t>
                      </a:r>
                    </a:p>
                  </a:txBody>
                  <a:tcPr/>
                </a:tc>
                <a:extLst>
                  <a:ext uri="{0D108BD9-81ED-4DB2-BD59-A6C34878D82A}">
                    <a16:rowId xmlns:a16="http://schemas.microsoft.com/office/drawing/2014/main" val="3340247821"/>
                  </a:ext>
                </a:extLst>
              </a:tr>
            </a:tbl>
          </a:graphicData>
        </a:graphic>
      </p:graphicFrame>
      <p:graphicFrame>
        <p:nvGraphicFramePr>
          <p:cNvPr id="7" name="Content Placeholder 6"/>
          <p:cNvGraphicFramePr>
            <a:graphicFrameLocks noGrp="1"/>
          </p:cNvGraphicFramePr>
          <p:nvPr>
            <p:ph sz="half" idx="2"/>
            <p:extLst>
              <p:ext uri="{D42A27DB-BD31-4B8C-83A1-F6EECF244321}">
                <p14:modId xmlns:p14="http://schemas.microsoft.com/office/powerpoint/2010/main" val="2764192707"/>
              </p:ext>
            </p:extLst>
          </p:nvPr>
        </p:nvGraphicFramePr>
        <p:xfrm>
          <a:off x="4691743" y="1291999"/>
          <a:ext cx="4038600" cy="2595880"/>
        </p:xfrm>
        <a:graphic>
          <a:graphicData uri="http://schemas.openxmlformats.org/drawingml/2006/table">
            <a:tbl>
              <a:tblPr firstRow="1" bandRow="1">
                <a:tableStyleId>{5C22544A-7EE6-4342-B048-85BDC9FD1C3A}</a:tableStyleId>
              </a:tblPr>
              <a:tblGrid>
                <a:gridCol w="807098">
                  <a:extLst>
                    <a:ext uri="{9D8B030D-6E8A-4147-A177-3AD203B41FA5}">
                      <a16:colId xmlns:a16="http://schemas.microsoft.com/office/drawing/2014/main" val="1221073046"/>
                    </a:ext>
                  </a:extLst>
                </a:gridCol>
                <a:gridCol w="3231502">
                  <a:extLst>
                    <a:ext uri="{9D8B030D-6E8A-4147-A177-3AD203B41FA5}">
                      <a16:colId xmlns:a16="http://schemas.microsoft.com/office/drawing/2014/main" val="2041492461"/>
                    </a:ext>
                  </a:extLst>
                </a:gridCol>
              </a:tblGrid>
              <a:tr h="370840">
                <a:tc gridSpan="2">
                  <a:txBody>
                    <a:bodyPr/>
                    <a:lstStyle/>
                    <a:p>
                      <a:r>
                        <a:rPr lang="en-AU" dirty="0"/>
                        <a:t>Tuesday</a:t>
                      </a:r>
                      <a:r>
                        <a:rPr lang="en-AU" baseline="0" dirty="0"/>
                        <a:t> 1</a:t>
                      </a:r>
                      <a:r>
                        <a:rPr lang="en-AU" dirty="0"/>
                        <a:t>5 November </a:t>
                      </a:r>
                    </a:p>
                  </a:txBody>
                  <a:tcPr/>
                </a:tc>
                <a:tc hMerge="1">
                  <a:txBody>
                    <a:bodyPr/>
                    <a:lstStyle/>
                    <a:p>
                      <a:endParaRPr lang="en-AU" dirty="0"/>
                    </a:p>
                  </a:txBody>
                  <a:tcPr/>
                </a:tc>
                <a:extLst>
                  <a:ext uri="{0D108BD9-81ED-4DB2-BD59-A6C34878D82A}">
                    <a16:rowId xmlns:a16="http://schemas.microsoft.com/office/drawing/2014/main" val="2302777179"/>
                  </a:ext>
                </a:extLst>
              </a:tr>
              <a:tr h="370840">
                <a:tc>
                  <a:txBody>
                    <a:bodyPr/>
                    <a:lstStyle/>
                    <a:p>
                      <a:r>
                        <a:rPr lang="en-AU" dirty="0"/>
                        <a:t>08:00</a:t>
                      </a:r>
                    </a:p>
                  </a:txBody>
                  <a:tcPr/>
                </a:tc>
                <a:tc>
                  <a:txBody>
                    <a:bodyPr/>
                    <a:lstStyle/>
                    <a:p>
                      <a:r>
                        <a:rPr lang="en-AU" dirty="0"/>
                        <a:t>Open</a:t>
                      </a:r>
                    </a:p>
                  </a:txBody>
                  <a:tcPr/>
                </a:tc>
                <a:extLst>
                  <a:ext uri="{0D108BD9-81ED-4DB2-BD59-A6C34878D82A}">
                    <a16:rowId xmlns:a16="http://schemas.microsoft.com/office/drawing/2014/main" val="3332937264"/>
                  </a:ext>
                </a:extLst>
              </a:tr>
              <a:tr h="370840">
                <a:tc>
                  <a:txBody>
                    <a:bodyPr/>
                    <a:lstStyle/>
                    <a:p>
                      <a:r>
                        <a:rPr lang="en-AU" dirty="0"/>
                        <a:t>12:30</a:t>
                      </a:r>
                    </a:p>
                  </a:txBody>
                  <a:tcPr/>
                </a:tc>
                <a:tc>
                  <a:txBody>
                    <a:bodyPr/>
                    <a:lstStyle/>
                    <a:p>
                      <a:r>
                        <a:rPr lang="en-AU" dirty="0"/>
                        <a:t>Lunch</a:t>
                      </a:r>
                    </a:p>
                  </a:txBody>
                  <a:tcPr/>
                </a:tc>
                <a:extLst>
                  <a:ext uri="{0D108BD9-81ED-4DB2-BD59-A6C34878D82A}">
                    <a16:rowId xmlns:a16="http://schemas.microsoft.com/office/drawing/2014/main" val="2843278156"/>
                  </a:ext>
                </a:extLst>
              </a:tr>
              <a:tr h="370840">
                <a:tc>
                  <a:txBody>
                    <a:bodyPr/>
                    <a:lstStyle/>
                    <a:p>
                      <a:r>
                        <a:rPr lang="en-AU" dirty="0"/>
                        <a:t>16:00</a:t>
                      </a:r>
                    </a:p>
                  </a:txBody>
                  <a:tcPr/>
                </a:tc>
                <a:tc>
                  <a:txBody>
                    <a:bodyPr/>
                    <a:lstStyle/>
                    <a:p>
                      <a:r>
                        <a:rPr lang="en-AU" dirty="0"/>
                        <a:t>Judging Begins</a:t>
                      </a:r>
                    </a:p>
                  </a:txBody>
                  <a:tcPr/>
                </a:tc>
                <a:extLst>
                  <a:ext uri="{0D108BD9-81ED-4DB2-BD59-A6C34878D82A}">
                    <a16:rowId xmlns:a16="http://schemas.microsoft.com/office/drawing/2014/main" val="183134306"/>
                  </a:ext>
                </a:extLst>
              </a:tr>
              <a:tr h="370840">
                <a:tc>
                  <a:txBody>
                    <a:bodyPr/>
                    <a:lstStyle/>
                    <a:p>
                      <a:r>
                        <a:rPr lang="en-AU" dirty="0"/>
                        <a:t>17:30</a:t>
                      </a:r>
                    </a:p>
                  </a:txBody>
                  <a:tcPr/>
                </a:tc>
                <a:tc>
                  <a:txBody>
                    <a:bodyPr/>
                    <a:lstStyle/>
                    <a:p>
                      <a:r>
                        <a:rPr lang="en-AU" dirty="0"/>
                        <a:t>Canapés and Judges Deliberate</a:t>
                      </a:r>
                    </a:p>
                  </a:txBody>
                  <a:tcPr/>
                </a:tc>
                <a:extLst>
                  <a:ext uri="{0D108BD9-81ED-4DB2-BD59-A6C34878D82A}">
                    <a16:rowId xmlns:a16="http://schemas.microsoft.com/office/drawing/2014/main" val="639676815"/>
                  </a:ext>
                </a:extLst>
              </a:tr>
              <a:tr h="370840">
                <a:tc>
                  <a:txBody>
                    <a:bodyPr/>
                    <a:lstStyle/>
                    <a:p>
                      <a:r>
                        <a:rPr lang="en-AU" dirty="0"/>
                        <a:t>18:00</a:t>
                      </a:r>
                    </a:p>
                  </a:txBody>
                  <a:tcPr/>
                </a:tc>
                <a:tc>
                  <a:txBody>
                    <a:bodyPr/>
                    <a:lstStyle/>
                    <a:p>
                      <a:r>
                        <a:rPr lang="en-AU" dirty="0"/>
                        <a:t>Final 3 announced</a:t>
                      </a:r>
                    </a:p>
                  </a:txBody>
                  <a:tcPr/>
                </a:tc>
                <a:extLst>
                  <a:ext uri="{0D108BD9-81ED-4DB2-BD59-A6C34878D82A}">
                    <a16:rowId xmlns:a16="http://schemas.microsoft.com/office/drawing/2014/main" val="3434226276"/>
                  </a:ext>
                </a:extLst>
              </a:tr>
              <a:tr h="370840">
                <a:tc>
                  <a:txBody>
                    <a:bodyPr/>
                    <a:lstStyle/>
                    <a:p>
                      <a:r>
                        <a:rPr lang="en-AU" dirty="0"/>
                        <a:t>19:00</a:t>
                      </a:r>
                    </a:p>
                  </a:txBody>
                  <a:tcPr/>
                </a:tc>
                <a:tc>
                  <a:txBody>
                    <a:bodyPr/>
                    <a:lstStyle/>
                    <a:p>
                      <a:r>
                        <a:rPr lang="en-AU" dirty="0"/>
                        <a:t>Close</a:t>
                      </a:r>
                    </a:p>
                  </a:txBody>
                  <a:tcPr/>
                </a:tc>
                <a:extLst>
                  <a:ext uri="{0D108BD9-81ED-4DB2-BD59-A6C34878D82A}">
                    <a16:rowId xmlns:a16="http://schemas.microsoft.com/office/drawing/2014/main" val="1858160825"/>
                  </a:ext>
                </a:extLst>
              </a:tr>
            </a:tbl>
          </a:graphicData>
        </a:graphic>
      </p:graphicFrame>
    </p:spTree>
    <p:extLst>
      <p:ext uri="{BB962C8B-B14F-4D97-AF65-F5344CB8AC3E}">
        <p14:creationId xmlns:p14="http://schemas.microsoft.com/office/powerpoint/2010/main" val="2578311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ack4Good_PPTtemplate.potx" id="{BB38FC65-9374-4217-B3C4-D88790F36A5D}" vid="{E66305FB-ED54-48C5-9F36-452D202D8377}"/>
    </a:ext>
  </a:extLst>
</a:theme>
</file>

<file path=ppt/theme/theme2.xml><?xml version="1.0" encoding="utf-8"?>
<a:theme xmlns:a="http://schemas.openxmlformats.org/drawingml/2006/main" name="COLOR TEMPLATE">
  <a:themeElements>
    <a:clrScheme name="Custom 5">
      <a:dk1>
        <a:srgbClr val="505050"/>
      </a:dk1>
      <a:lt1>
        <a:srgbClr val="FFFFFF"/>
      </a:lt1>
      <a:dk2>
        <a:srgbClr val="00BCF2"/>
      </a:dk2>
      <a:lt2>
        <a:srgbClr val="CDF4FF"/>
      </a:lt2>
      <a:accent1>
        <a:srgbClr val="002050"/>
      </a:accent1>
      <a:accent2>
        <a:srgbClr val="B4009E"/>
      </a:accent2>
      <a:accent3>
        <a:srgbClr val="107C10"/>
      </a:accent3>
      <a:accent4>
        <a:srgbClr val="5C2D91"/>
      </a:accent4>
      <a:accent5>
        <a:srgbClr val="004B50"/>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BLUE_1" id="{2F4045B9-A8BB-4E7A-B8E1-A9721C1296AF}" vid="{51C4BFF1-AB54-4E25-B3B9-A77B693ABB1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Hack4Good_PPTtemplate</Template>
  <TotalTime>108</TotalTime>
  <Words>936</Words>
  <Application>Microsoft Office PowerPoint</Application>
  <PresentationFormat>On-screen Show (16:9)</PresentationFormat>
  <Paragraphs>164</Paragraphs>
  <Slides>30</Slides>
  <Notes>3</Notes>
  <HiddenSlides>1</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30</vt:i4>
      </vt:variant>
    </vt:vector>
  </HeadingPairs>
  <TitlesOfParts>
    <vt:vector size="37" baseType="lpstr">
      <vt:lpstr>Arial</vt:lpstr>
      <vt:lpstr>Calibri</vt:lpstr>
      <vt:lpstr>Segoe UI</vt:lpstr>
      <vt:lpstr>Segoe UI Light</vt:lpstr>
      <vt:lpstr>Symbol</vt:lpstr>
      <vt:lpstr>Office Theme</vt:lpstr>
      <vt:lpstr>COLOR TEMPLATE</vt:lpstr>
      <vt:lpstr>PowerPoint Presentation</vt:lpstr>
      <vt:lpstr>Welcome</vt:lpstr>
      <vt:lpstr>This session is being live-streamed</vt:lpstr>
      <vt:lpstr>Agenda</vt:lpstr>
      <vt:lpstr>Introduction</vt:lpstr>
      <vt:lpstr>Logistics</vt:lpstr>
      <vt:lpstr>Hack Location</vt:lpstr>
      <vt:lpstr>Hack Location</vt:lpstr>
      <vt:lpstr>Hack for Good Schedule</vt:lpstr>
      <vt:lpstr>Register for the Hackathon</vt:lpstr>
      <vt:lpstr>Developer Event</vt:lpstr>
      <vt:lpstr>Developer Event Schedule</vt:lpstr>
      <vt:lpstr>Developer Event Location</vt:lpstr>
      <vt:lpstr>Developer Event Location</vt:lpstr>
      <vt:lpstr>Register for the Developer Event</vt:lpstr>
      <vt:lpstr>Terms and Conditions</vt:lpstr>
      <vt:lpstr>T&amp;Cs</vt:lpstr>
      <vt:lpstr>Judges</vt:lpstr>
      <vt:lpstr>Judging Criteria</vt:lpstr>
      <vt:lpstr> </vt:lpstr>
      <vt:lpstr>Prizes</vt:lpstr>
      <vt:lpstr>Ideas</vt:lpstr>
      <vt:lpstr>Accessible Development Resources</vt:lpstr>
      <vt:lpstr>Microsoft Accessibility site</vt:lpstr>
      <vt:lpstr>Accessibility developer resources</vt:lpstr>
      <vt:lpstr>Cognitive Services APIs</vt:lpstr>
      <vt:lpstr>Inclusive  Design</vt:lpstr>
      <vt:lpstr>Q&amp;A</vt:lpstr>
      <vt:lpstr>All this and more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Coates (DX AUSTRALIA)</dc:creator>
  <cp:lastModifiedBy>Andrew Coates (DX AUSTRALIA)</cp:lastModifiedBy>
  <cp:revision>14</cp:revision>
  <dcterms:created xsi:type="dcterms:W3CDTF">2016-11-02T02:58:57Z</dcterms:created>
  <dcterms:modified xsi:type="dcterms:W3CDTF">2016-11-02T22:24:12Z</dcterms:modified>
</cp:coreProperties>
</file>

<file path=docProps/thumbnail.jpeg>
</file>